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2"/>
  </p:notesMasterIdLst>
  <p:handoutMasterIdLst>
    <p:handoutMasterId r:id="rId103"/>
  </p:handoutMasterIdLst>
  <p:sldIdLst>
    <p:sldId id="301" r:id="rId3"/>
    <p:sldId id="409" r:id="rId4"/>
    <p:sldId id="306" r:id="rId5"/>
    <p:sldId id="308" r:id="rId6"/>
    <p:sldId id="311" r:id="rId7"/>
    <p:sldId id="411" r:id="rId8"/>
    <p:sldId id="314" r:id="rId9"/>
    <p:sldId id="315" r:id="rId10"/>
    <p:sldId id="317" r:id="rId11"/>
    <p:sldId id="414" r:id="rId12"/>
    <p:sldId id="320" r:id="rId13"/>
    <p:sldId id="321" r:id="rId14"/>
    <p:sldId id="322" r:id="rId15"/>
    <p:sldId id="323" r:id="rId16"/>
    <p:sldId id="325" r:id="rId17"/>
    <p:sldId id="416" r:id="rId18"/>
    <p:sldId id="328" r:id="rId19"/>
    <p:sldId id="329" r:id="rId20"/>
    <p:sldId id="330" r:id="rId21"/>
    <p:sldId id="331" r:id="rId22"/>
    <p:sldId id="332" r:id="rId23"/>
    <p:sldId id="333" r:id="rId24"/>
    <p:sldId id="335" r:id="rId25"/>
    <p:sldId id="336" r:id="rId26"/>
    <p:sldId id="337" r:id="rId27"/>
    <p:sldId id="338" r:id="rId28"/>
    <p:sldId id="410"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418" r:id="rId44"/>
    <p:sldId id="354" r:id="rId45"/>
    <p:sldId id="355" r:id="rId46"/>
    <p:sldId id="356" r:id="rId47"/>
    <p:sldId id="359" r:id="rId48"/>
    <p:sldId id="357" r:id="rId49"/>
    <p:sldId id="358" r:id="rId50"/>
    <p:sldId id="412" r:id="rId51"/>
    <p:sldId id="360" r:id="rId52"/>
    <p:sldId id="361" r:id="rId53"/>
    <p:sldId id="362" r:id="rId54"/>
    <p:sldId id="363" r:id="rId55"/>
    <p:sldId id="424" r:id="rId56"/>
    <p:sldId id="365" r:id="rId57"/>
    <p:sldId id="366" r:id="rId58"/>
    <p:sldId id="368" r:id="rId59"/>
    <p:sldId id="369" r:id="rId60"/>
    <p:sldId id="370" r:id="rId61"/>
    <p:sldId id="371" r:id="rId62"/>
    <p:sldId id="419" r:id="rId63"/>
    <p:sldId id="413"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421" r:id="rId79"/>
    <p:sldId id="388" r:id="rId80"/>
    <p:sldId id="389" r:id="rId81"/>
    <p:sldId id="390" r:id="rId82"/>
    <p:sldId id="391" r:id="rId83"/>
    <p:sldId id="392" r:id="rId84"/>
    <p:sldId id="393" r:id="rId85"/>
    <p:sldId id="422" r:id="rId86"/>
    <p:sldId id="395" r:id="rId87"/>
    <p:sldId id="396" r:id="rId88"/>
    <p:sldId id="397" r:id="rId89"/>
    <p:sldId id="423" r:id="rId90"/>
    <p:sldId id="399" r:id="rId91"/>
    <p:sldId id="400" r:id="rId92"/>
    <p:sldId id="401" r:id="rId93"/>
    <p:sldId id="402" r:id="rId94"/>
    <p:sldId id="403" r:id="rId95"/>
    <p:sldId id="404" r:id="rId96"/>
    <p:sldId id="405" r:id="rId97"/>
    <p:sldId id="406" r:id="rId98"/>
    <p:sldId id="407" r:id="rId99"/>
    <p:sldId id="408" r:id="rId100"/>
    <p:sldId id="305"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116" autoAdjust="0"/>
  </p:normalViewPr>
  <p:slideViewPr>
    <p:cSldViewPr snapToGrid="0" snapToObjects="1">
      <p:cViewPr varScale="1">
        <p:scale>
          <a:sx n="59" d="100"/>
          <a:sy n="59" d="100"/>
        </p:scale>
        <p:origin x="876" y="60"/>
      </p:cViewPr>
      <p:guideLst>
        <p:guide orient="horz" pos="1003"/>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xmlns:a="http://schemas.openxmlformats.org/drawingml/2006/main">
              <a:rPr lang="vi" sz="1200" b="0" i="0" u="none" strike="noStrike" kern="1200" cap="none" dirty="0" smtClean="0">
                <a:solidFill>
                  <a:schemeClr val="dk1"/>
                </a:solidFill>
                <a:latin typeface="Arial"/>
                <a:ea typeface="Arial"/>
                <a:cs typeface="Arial"/>
                <a:sym typeface="Arial"/>
              </a:rPr>
              <a:t>Nếu bản trình bày PowerPoint này chứa các phương trình toán học, bạn có thể cần kiểm tra xem máy tính của mình đã được cài đặt phần mềm sau chưa:</a:t>
            </a:r>
          </a:p>
          <a:p>
            <a:r xmlns:a="http://schemas.openxmlformats.org/drawingml/2006/main">
              <a:rPr lang="vi" sz="1200" b="0" i="0" u="none" strike="noStrike" kern="1200" cap="none" dirty="0" smtClean="0">
                <a:solidFill>
                  <a:schemeClr val="dk1"/>
                </a:solidFill>
                <a:latin typeface="Arial"/>
                <a:ea typeface="Arial"/>
                <a:cs typeface="Arial"/>
                <a:sym typeface="Arial"/>
              </a:rPr>
              <a:t>1) Plugin MathType</a:t>
            </a:r>
          </a:p>
          <a:p>
            <a:r xmlns:a="http://schemas.openxmlformats.org/drawingml/2006/main">
              <a:rPr lang="vi" sz="1200" b="0" i="0" u="none" strike="noStrike" kern="1200" cap="none" dirty="0" smtClean="0">
                <a:solidFill>
                  <a:schemeClr val="dk1"/>
                </a:solidFill>
                <a:latin typeface="Arial"/>
                <a:ea typeface="Arial"/>
                <a:cs typeface="Arial"/>
                <a:sym typeface="Arial"/>
              </a:rPr>
              <a:t>2) Math Player (có sẵn phiên bản miễn phí)</a:t>
            </a:r>
          </a:p>
          <a:p>
            <a:r xmlns:a="http://schemas.openxmlformats.org/drawingml/2006/main">
              <a:rPr lang="vi" sz="1200" b="0" i="0" u="none" strike="noStrike" kern="1200" cap="none" dirty="0" smtClean="0">
                <a:solidFill>
                  <a:schemeClr val="dk1"/>
                </a:solidFill>
                <a:latin typeface="Arial"/>
                <a:ea typeface="Arial"/>
                <a:cs typeface="Arial"/>
                <a:sym typeface="Arial"/>
              </a:rPr>
              <a:t>3) Trình đọc NVDA (có sẵn phiên bản miễn phí)</a:t>
            </a:r>
            <a:endParaRPr xmlns:a="http://schemas.openxmlformats.org/drawingml/2006/main"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646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773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xmlns:a="http://schemas.openxmlformats.org/drawingml/2006/main" algn="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Bản quyền © 2017, 2013, 2010 Pearson Education, Inc. 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0.xml"/><Relationship Id="rId4" Type="http://schemas.openxmlformats.org/officeDocument/2006/relationships/hyperlink" Target="http://gaia.cs.umass.edu/kurose_ross/interac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hyperlink" Target="http://gaia.cs.umass.edu/kurose_ross/interactive/"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image" Target="../media/image26.png"/><Relationship Id="rId5" Type="http://schemas.openxmlformats.org/officeDocument/2006/relationships/oleObject" Target="../embeddings/oleObject8.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12.bin"/><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0.xml"/><Relationship Id="rId1" Type="http://schemas.openxmlformats.org/officeDocument/2006/relationships/vmlDrawing" Target="../drawings/vmlDrawing5.v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3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82.jp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google.co.in/?gfe_rd=cr&amp;dcr=0&amp;ei=7k6NWo-BK6WvX7epqZAC"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xmlns:a="http://schemas.openxmlformats.org/drawingml/2006/main">
              <a:buSzPct val="100000"/>
            </a:pPr>
            <a:r xmlns:a="http://schemas.openxmlformats.org/drawingml/2006/main">
              <a:rPr lang="vi" altLang="en-US" dirty="0">
                <a:solidFill>
                  <a:schemeClr val="tx2"/>
                </a:solidFill>
                <a:latin typeface="Times New Roman" panose="02020603050405020304" pitchFamily="18" charset="0"/>
                <a:ea typeface="Arial"/>
                <a:cs typeface="Times New Roman" panose="02020603050405020304" pitchFamily="18" charset="0"/>
                <a:sym typeface="Arial"/>
              </a:rPr>
              <a:t>Mạng máy tính: Cách tiếp cận từ trên xuống</a:t>
            </a:r>
            <a:endParaRPr xmlns:a="http://schemas.openxmlformats.org/drawingml/2006/main"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xmlns:a="http://schemas.openxmlformats.org/drawingml/2006/main">
              <a:rPr lang="vi" dirty="0" smtClean="0">
                <a:solidFill>
                  <a:schemeClr val="tx2"/>
                </a:solidFill>
                <a:latin typeface="+mn-lt"/>
              </a:rPr>
              <a:t>Phiên bản thứ bảy</a:t>
            </a:r>
            <a:endParaRPr xmlns:a="http://schemas.openxmlformats.org/drawingml/2006/main"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xmlns:a="http://schemas.openxmlformats.org/drawingml/2006/main" lvl="0" algn="ctr"/>
            <a:r xmlns:a="http://schemas.openxmlformats.org/drawingml/2006/main">
              <a:rPr lang="vi" b="1" dirty="0" smtClean="0">
                <a:latin typeface="+mn-lt"/>
              </a:rPr>
              <a:t>Chương 6</a:t>
            </a:r>
            <a:endParaRPr xmlns:a="http://schemas.openxmlformats.org/drawingml/2006/main" lang="en-US" b="1" dirty="0">
              <a:latin typeface="+mn-lt"/>
            </a:endParaRPr>
          </a:p>
        </p:txBody>
      </p:sp>
      <p:sp>
        <p:nvSpPr>
          <p:cNvPr id="5" name="Text Placeholder 4"/>
          <p:cNvSpPr>
            <a:spLocks noGrp="1"/>
          </p:cNvSpPr>
          <p:nvPr>
            <p:ph type="body" idx="3"/>
          </p:nvPr>
        </p:nvSpPr>
        <p:spPr>
          <a:xfrm>
            <a:off x="4876800" y="3114461"/>
            <a:ext cx="3657600" cy="676489"/>
          </a:xfrm>
        </p:spPr>
        <p:txBody>
          <a:bodyPr/>
          <a:lstStyle/>
          <a:p>
            <a:pPr xmlns:a="http://schemas.openxmlformats.org/drawingml/2006/main" algn="ctr" eaLnBrk="1" hangingPunct="1">
              <a:lnSpc>
                <a:spcPct val="85000"/>
              </a:lnSpc>
            </a:pPr>
            <a:r xmlns:a="http://schemas.openxmlformats.org/drawingml/2006/main">
              <a:rPr lang="vi" dirty="0">
                <a:solidFill>
                  <a:schemeClr val="tx1"/>
                </a:solidFill>
                <a:latin typeface="+mn-lt"/>
                <a:cs typeface="Arial" charset="0"/>
              </a:rPr>
              <a:t>Lớp liên kết </a:t>
            </a:r>
            <a:r xmlns:a="http://schemas.openxmlformats.org/drawingml/2006/main">
              <a:rPr lang="vi" dirty="0" smtClean="0">
                <a:solidFill>
                  <a:schemeClr val="tx1"/>
                </a:solidFill>
                <a:latin typeface="+mn-lt"/>
                <a:cs typeface="Arial" charset="0"/>
              </a:rPr>
              <a:t>và mạng LAN</a:t>
            </a:r>
            <a:endParaRPr xmlns:a="http://schemas.openxmlformats.org/drawingml/2006/main"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xmlns:a="http://schemas.openxmlformats.org/drawingml/2006/main" algn="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Bản quyền ©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2017, 2013, 2010 Pearson </a:t>
            </a:r>
            <a:r xmlns:a="http://schemas.openxmlformats.org/drawingml/2006/main">
              <a:rPr lang="vi" altLang="en-US" sz="1200" dirty="0">
                <a:solidFill>
                  <a:schemeClr val="tx1"/>
                </a:solidFill>
                <a:latin typeface="Verdana"/>
                <a:ea typeface="Verdana" panose="020B0604030504040204" pitchFamily="34" charset="0"/>
                <a:cs typeface="Verdana" panose="020B0604030504040204" pitchFamily="34" charset="0"/>
              </a:rPr>
              <a:t>Education, Inc. </a:t>
            </a:r>
            <a:r xmlns:a="http://schemas.openxmlformats.org/drawingml/2006/main">
              <a:rPr lang="vi" altLang="en-US" sz="1200" dirty="0" smtClean="0">
                <a:solidFill>
                  <a:schemeClr val="tx1"/>
                </a:solidFill>
                <a:latin typeface="Verdana"/>
                <a:ea typeface="Verdana" panose="020B0604030504040204" pitchFamily="34" charset="0"/>
                <a:cs typeface="Verdana" panose="020B0604030504040204" pitchFamily="34" charset="0"/>
              </a:rPr>
              <a:t>Bảo lưu mọi quyền</a:t>
            </a:r>
            <a:endParaRPr xmlns:a="http://schemas.openxmlformats.org/drawingml/2006/main"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57812" y="4063955"/>
            <a:ext cx="2695575" cy="830997"/>
          </a:xfrm>
          <a:prstGeom prst="rect">
            <a:avLst/>
          </a:prstGeom>
          <a:noFill/>
        </p:spPr>
        <p:txBody>
          <a:bodyPr wrap="square" rtlCol="0">
            <a:spAutoFit/>
          </a:bodyPr>
          <a:lstStyle/>
          <a:p>
            <a:r xmlns:a="http://schemas.openxmlformats.org/drawingml/2006/main">
              <a:rPr lang="vi" sz="1200" dirty="0">
                <a:solidFill>
                  <a:schemeClr val="bg1"/>
                </a:solidFill>
                <a:latin typeface="+mn-lt"/>
              </a:rPr>
              <a:t>Các slide trong bản trình bày này chứa các siêu liên kết. Người dùng JAWS sẽ có thể lấy danh sách các liên kết bằng cách sử dụng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(2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a:t>
            </a:r>
            <a:r xmlns:a="http://schemas.openxmlformats.org/drawingml/2006/main">
              <a:rPr lang="vi" sz="2200" dirty="0" smtClean="0">
                <a:latin typeface="+mn-lt"/>
              </a:rPr>
              <a:t> </a:t>
            </a:r>
            <a:r xmlns:a="http://schemas.openxmlformats.org/drawingml/2006/main">
              <a:rPr lang="vi" sz="2200" b="1"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3408388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Phát hiện lỗi</a:t>
            </a:r>
          </a:p>
        </p:txBody>
      </p:sp>
      <p:sp>
        <p:nvSpPr>
          <p:cNvPr id="4" name="Text Placeholder 3"/>
          <p:cNvSpPr>
            <a:spLocks noGrp="1"/>
          </p:cNvSpPr>
          <p:nvPr>
            <p:ph type="body" idx="1"/>
          </p:nvPr>
        </p:nvSpPr>
        <p:spPr>
          <a:xfrm>
            <a:off x="457200" y="1600201"/>
            <a:ext cx="8229600" cy="2295524"/>
          </a:xfrm>
        </p:spPr>
        <p:txBody>
          <a:bodyPr/>
          <a:lstStyle/>
          <a:p>
            <a:pPr xmlns:a="http://schemas.openxmlformats.org/drawingml/2006/main" marL="0" indent="0">
              <a:buNone/>
              <a:defRPr/>
            </a:pPr>
            <a:r xmlns:a="http://schemas.openxmlformats.org/drawingml/2006/main">
              <a:rPr lang="vi" sz="2000" dirty="0" smtClean="0"/>
              <a:t>e</a:t>
            </a:r>
            <a:r xmlns:a="http://schemas.openxmlformats.org/drawingml/2006/main">
              <a:rPr lang="vi" sz="100" dirty="0" smtClean="0"/>
              <a:t> </a:t>
            </a:r>
            <a:r xmlns:a="http://schemas.openxmlformats.org/drawingml/2006/main">
              <a:rPr lang="vi" sz="2000" dirty="0" smtClean="0"/>
              <a:t>Đ.</a:t>
            </a:r>
            <a:r xmlns:a="http://schemas.openxmlformats.org/drawingml/2006/main">
              <a:rPr lang="vi" sz="100" dirty="0" smtClean="0"/>
              <a:t> </a:t>
            </a:r>
            <a:r xmlns:a="http://schemas.openxmlformats.org/drawingml/2006/main">
              <a:rPr lang="vi" sz="2000" dirty="0" smtClean="0"/>
              <a:t>C = </a:t>
            </a:r>
            <a:r xmlns:a="http://schemas.openxmlformats.org/drawingml/2006/main">
              <a:rPr lang="vi" sz="2000" dirty="0"/>
              <a:t>Các bit phát hiện và sửa lỗi (dư thừa)</a:t>
            </a:r>
          </a:p>
          <a:p>
            <a:pPr xmlns:a="http://schemas.openxmlformats.org/drawingml/2006/main" marL="0" indent="0">
              <a:buNone/>
              <a:defRPr/>
            </a:pPr>
            <a:r xmlns:a="http://schemas.openxmlformats.org/drawingml/2006/main">
              <a:rPr lang="vi" sz="2000" dirty="0" smtClean="0"/>
              <a:t>D = </a:t>
            </a:r>
            <a:r xmlns:a="http://schemas.openxmlformats.org/drawingml/2006/main">
              <a:rPr lang="vi" sz="2000" dirty="0"/>
              <a:t>Dữ liệu được bảo vệ bằng cách kiểm tra lỗi, có thể bao gồm </a:t>
            </a:r>
            <a:r xmlns:a="http://schemas.openxmlformats.org/drawingml/2006/main">
              <a:rPr lang="vi" sz="2000" dirty="0" smtClean="0"/>
              <a:t>các trường tiêu đề</a:t>
            </a:r>
            <a:endParaRPr xmlns:a="http://schemas.openxmlformats.org/drawingml/2006/main" lang="en-US" sz="2000" dirty="0"/>
          </a:p>
          <a:p>
            <a:pPr xmlns:a="http://schemas.openxmlformats.org/drawingml/2006/main">
              <a:buFontTx/>
              <a:buChar char="•"/>
              <a:defRPr/>
            </a:pPr>
            <a:r xmlns:a="http://schemas.openxmlformats.org/drawingml/2006/main">
              <a:rPr lang="vi" sz="2000" dirty="0" smtClean="0"/>
              <a:t>lỗi </a:t>
            </a:r>
            <a:r xmlns:a="http://schemas.openxmlformats.org/drawingml/2006/main">
              <a:rPr lang="vi" sz="2000" dirty="0"/>
              <a:t>không đáng tin cậy 100%!</a:t>
            </a:r>
          </a:p>
          <a:p>
            <a:pPr xmlns:a="http://schemas.openxmlformats.org/drawingml/2006/main" lvl="1">
              <a:buFont typeface="Arial" panose="020B0604020202020204" pitchFamily="34" charset="0"/>
              <a:buChar char="–"/>
              <a:defRPr/>
            </a:pPr>
            <a:r xmlns:a="http://schemas.openxmlformats.org/drawingml/2006/main">
              <a:rPr lang="vi" sz="2000" dirty="0" smtClean="0"/>
              <a:t>giao thức </a:t>
            </a:r>
            <a:r xmlns:a="http://schemas.openxmlformats.org/drawingml/2006/main">
              <a:rPr lang="vi" sz="2000" dirty="0"/>
              <a:t>có thể bỏ lỡ một số lỗi, nhưng hiếm khi</a:t>
            </a:r>
          </a:p>
          <a:p>
            <a:pPr xmlns:a="http://schemas.openxmlformats.org/drawingml/2006/main" lvl="1">
              <a:buFont typeface="Arial" panose="020B0604020202020204" pitchFamily="34" charset="0"/>
              <a:buChar char="–"/>
              <a:defRPr/>
            </a:pPr>
            <a:r xmlns:a="http://schemas.openxmlformats.org/drawingml/2006/main">
              <a:rPr lang="vi" sz="2000" dirty="0" smtClean="0"/>
              <a:t>lớn hơn E</a:t>
            </a:r>
            <a:r xmlns:a="http://schemas.openxmlformats.org/drawingml/2006/main">
              <a:rPr lang="vi" sz="100" dirty="0" smtClean="0"/>
              <a:t> </a:t>
            </a:r>
            <a:r xmlns:a="http://schemas.openxmlformats.org/drawingml/2006/main">
              <a:rPr lang="vi" sz="2000" dirty="0" smtClean="0"/>
              <a:t>Đ.</a:t>
            </a:r>
            <a:r xmlns:a="http://schemas.openxmlformats.org/drawingml/2006/main">
              <a:rPr lang="vi" sz="100" dirty="0" smtClean="0"/>
              <a:t> Trường </a:t>
            </a:r>
            <a:r xmlns:a="http://schemas.openxmlformats.org/drawingml/2006/main">
              <a:rPr lang="vi" sz="2000" dirty="0" smtClean="0"/>
              <a:t>C </a:t>
            </a:r>
            <a:r xmlns:a="http://schemas.openxmlformats.org/drawingml/2006/main">
              <a:rPr lang="vi" sz="2000" dirty="0"/>
              <a:t>mang lại khả năng phát hiện và </a:t>
            </a:r>
            <a:r xmlns:a="http://schemas.openxmlformats.org/drawingml/2006/main">
              <a:rPr lang="vi" sz="2000" dirty="0" smtClean="0"/>
              <a:t>hiệu chỉnh tốt hơn</a:t>
            </a:r>
            <a:endParaRPr xmlns:a="http://schemas.openxmlformats.org/drawingml/2006/main" lang="en-US" sz="2000" dirty="0"/>
          </a:p>
        </p:txBody>
      </p:sp>
      <p:pic>
        <p:nvPicPr>
          <p:cNvPr id="6" name="Picture 5" descr="A diagram has a total of 5 parts in a U shape, with part 3 at the bottom. Each part connects to the next part. Part 1, datagram. Part 2, a bar has 2 parts. 1, D, d data bits. 2, E D C. Part 3, a tube labeled bit error prone link. Part 4, a bar has 2 parts. 1, D prime. 2, E D C prime. Part 4, all bits in D prime O K? From the left of the part, an arrow points right. N, detected error. Part 5, otherwise, datagra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665" y="4097119"/>
            <a:ext cx="3716670" cy="2091705"/>
          </a:xfrm>
          <a:prstGeom prst="rect">
            <a:avLst/>
          </a:prstGeom>
        </p:spPr>
      </p:pic>
    </p:spTree>
    <p:extLst>
      <p:ext uri="{BB962C8B-B14F-4D97-AF65-F5344CB8AC3E}">
        <p14:creationId xmlns:p14="http://schemas.microsoft.com/office/powerpoint/2010/main" val="112666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kiểm tra </a:t>
            </a:r>
            <a:endParaRPr xmlns:a="http://schemas.openxmlformats.org/drawingml/2006/main" lang="en-IN" sz="2000" b="0" dirty="0">
              <a:latin typeface="Times New Roman" panose="02020603050405020304" pitchFamily="18" charset="0"/>
              <a:cs typeface="Times New Roman" panose="02020603050405020304" pitchFamily="18" charset="0"/>
            </a:endParaRPr>
            <a:r xmlns:a="http://schemas.openxmlformats.org/drawingml/2006/main">
              <a:rPr lang="vi" dirty="0">
                <a:latin typeface="Times New Roman" panose="02020603050405020304" pitchFamily="18" charset="0"/>
                <a:cs typeface="Times New Roman" panose="02020603050405020304" pitchFamily="18" charset="0"/>
              </a:rPr>
              <a:t>chẵn lẻ</a:t>
            </a:r>
          </a:p>
        </p:txBody>
      </p:sp>
      <p:sp>
        <p:nvSpPr>
          <p:cNvPr id="4" name="Text Placeholder 3"/>
          <p:cNvSpPr>
            <a:spLocks noGrp="1"/>
          </p:cNvSpPr>
          <p:nvPr>
            <p:ph idx="1"/>
          </p:nvPr>
        </p:nvSpPr>
        <p:spPr>
          <a:xfrm>
            <a:off x="457200" y="1600200"/>
            <a:ext cx="3293390" cy="919336"/>
          </a:xfrm>
        </p:spPr>
        <p:txBody>
          <a:bodyPr/>
          <a:lstStyle/>
          <a:p>
            <a:pPr xmlns:a="http://schemas.openxmlformats.org/drawingml/2006/main" marL="0" indent="0">
              <a:buNone/>
              <a:defRPr/>
            </a:pPr>
            <a:r xmlns:a="http://schemas.openxmlformats.org/drawingml/2006/main">
              <a:rPr lang="vi" sz="1800" b="1" dirty="0">
                <a:solidFill>
                  <a:schemeClr val="tx1"/>
                </a:solidFill>
                <a:latin typeface="+mn-lt"/>
              </a:rPr>
              <a:t>chẵn lẻ bit đơn </a:t>
            </a:r>
            <a:r xmlns:a="http://schemas.openxmlformats.org/drawingml/2006/main">
              <a:rPr lang="vi" sz="1800" b="1" dirty="0" smtClean="0">
                <a:solidFill>
                  <a:schemeClr val="tx1"/>
                </a:solidFill>
                <a:latin typeface="+mn-lt"/>
              </a:rPr>
              <a:t>:</a:t>
            </a:r>
            <a:endParaRPr xmlns:a="http://schemas.openxmlformats.org/drawingml/2006/main" lang="en-US" sz="1800" b="1" dirty="0">
              <a:solidFill>
                <a:schemeClr val="tx1"/>
              </a:solidFill>
              <a:latin typeface="+mn-lt"/>
            </a:endParaRPr>
          </a:p>
          <a:p>
            <a:pPr xmlns:a="http://schemas.openxmlformats.org/drawingml/2006/main" indent="-255600">
              <a:buClr>
                <a:schemeClr val="tx2"/>
              </a:buClr>
              <a:defRPr/>
            </a:pPr>
            <a:r xmlns:a="http://schemas.openxmlformats.org/drawingml/2006/main">
              <a:rPr lang="vi" sz="1800" dirty="0" smtClean="0">
                <a:latin typeface="+mn-lt"/>
              </a:rPr>
              <a:t>lỗi </a:t>
            </a:r>
            <a:endParaRPr xmlns:a="http://schemas.openxmlformats.org/drawingml/2006/main" lang="en-US" sz="1800" dirty="0">
              <a:latin typeface="+mn-lt"/>
            </a:endParaRPr>
            <a:r xmlns:a="http://schemas.openxmlformats.org/drawingml/2006/main">
              <a:rPr lang="vi" sz="1800" dirty="0">
                <a:latin typeface="+mn-lt"/>
              </a:rPr>
              <a:t>bit đơn</a:t>
            </a:r>
          </a:p>
        </p:txBody>
      </p:sp>
      <p:pic>
        <p:nvPicPr>
          <p:cNvPr id="6" name="Picture 5" descr="A datagram has 2 parts with numbers. 1, d data bits. 0 1 1 1 0 0 0 1 1 0 1 0 1 0 11. 2, parity bit.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4" y="2794730"/>
            <a:ext cx="2823843" cy="990307"/>
          </a:xfrm>
          <a:prstGeom prst="rect">
            <a:avLst/>
          </a:prstGeom>
        </p:spPr>
      </p:pic>
      <p:sp>
        <p:nvSpPr>
          <p:cNvPr id="5" name="Text Placeholder 4"/>
          <p:cNvSpPr>
            <a:spLocks noGrp="1"/>
          </p:cNvSpPr>
          <p:nvPr>
            <p:ph type="body" idx="4294967295"/>
          </p:nvPr>
        </p:nvSpPr>
        <p:spPr>
          <a:xfrm>
            <a:off x="4572000" y="1592263"/>
            <a:ext cx="4114799" cy="927274"/>
          </a:xfrm>
        </p:spPr>
        <p:txBody>
          <a:bodyPr/>
          <a:lstStyle/>
          <a:p>
            <a:pPr xmlns:a="http://schemas.openxmlformats.org/drawingml/2006/main" marL="0" indent="0">
              <a:buNone/>
              <a:defRPr/>
            </a:pPr>
            <a:r xmlns:a="http://schemas.openxmlformats.org/drawingml/2006/main">
              <a:rPr lang="vi" sz="1800" b="1" dirty="0">
                <a:solidFill>
                  <a:schemeClr val="tx1"/>
                </a:solidFill>
                <a:latin typeface="+mn-lt"/>
              </a:rPr>
              <a:t>chẵn lẻ bit hai chiều </a:t>
            </a:r>
            <a:r xmlns:a="http://schemas.openxmlformats.org/drawingml/2006/main">
              <a:rPr lang="vi" sz="1800" b="1" dirty="0" smtClean="0">
                <a:solidFill>
                  <a:schemeClr val="tx1"/>
                </a:solidFill>
                <a:latin typeface="+mn-lt"/>
              </a:rPr>
              <a:t>:</a:t>
            </a:r>
          </a:p>
          <a:p>
            <a:pPr xmlns:a="http://schemas.openxmlformats.org/drawingml/2006/main" indent="-255600">
              <a:defRPr/>
            </a:pPr>
            <a:r xmlns:a="http://schemas.openxmlformats.org/drawingml/2006/main">
              <a:rPr lang="vi" sz="1800" dirty="0" smtClean="0">
                <a:latin typeface="+mn-lt"/>
              </a:rPr>
              <a:t>lỗi </a:t>
            </a:r>
            <a:endParaRPr xmlns:a="http://schemas.openxmlformats.org/drawingml/2006/main" lang="en-US" sz="1800" dirty="0" smtClean="0">
              <a:solidFill>
                <a:srgbClr val="CC0000"/>
              </a:solidFill>
              <a:latin typeface="+mn-lt"/>
            </a:endParaRPr>
            <a:r xmlns:a="http://schemas.openxmlformats.org/drawingml/2006/main">
              <a:rPr lang="vi" sz="1800" dirty="0">
                <a:latin typeface="+mn-lt"/>
              </a:rPr>
              <a:t>bit đơn</a:t>
            </a:r>
          </a:p>
        </p:txBody>
      </p:sp>
      <p:pic>
        <p:nvPicPr>
          <p:cNvPr id="8" name="Picture 7" descr="There are 3 tables. A line separates the last column and last row from the rest of the table, row parity and column parity. Table 1 contains only partial data, as follows. Row 1. 1, d sub 1 comma 1. 3, d sub 1 comma j. 4, d sub comma j + 1. Row 2. 1, d sub 2 comma 1. 3, d sub 2 comma j. 4, d sub 2 comma j + 1. Row 4. 1, d sub i comma 1. 3, d i comma j. 4, d sub i comma j + 1. Row 5. 1, d sub i + 1 comma 1. 3, d sub i + 1 comma j. 4, d sub i + 1 comma j + 1. Table 2, no errors. Row 1. 1, 1. 2, 0. 3, 1. 4, 0. 5, 1. 6, 1. Row 2. 1, 1. 2, 1. 3, 1. 4, 1. 5, 0. 6, 0. Row 3. 1, 0. 2, 1. 3, 1. 4, 1. 5, 0. 6, 1. Row 4. 1, 0. 2, 0. 3, 1. 4, 0. 5, 1. 6, 0. Table 3, correctable single bit error. This table is near identical to table 2. There is a line going through column 2, and a line through row 2. At the intersection of the lines, row 2, column 2, there is a 0 instead of 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043" y="2659821"/>
            <a:ext cx="2615933" cy="2889333"/>
          </a:xfrm>
          <a:prstGeom prst="rect">
            <a:avLst/>
          </a:prstGeom>
        </p:spPr>
      </p:pic>
      <p:sp>
        <p:nvSpPr>
          <p:cNvPr id="3" name="Content Placeholder 2"/>
          <p:cNvSpPr>
            <a:spLocks noGrp="1"/>
          </p:cNvSpPr>
          <p:nvPr>
            <p:ph idx="13"/>
          </p:nvPr>
        </p:nvSpPr>
        <p:spPr>
          <a:xfrm>
            <a:off x="457200" y="5656882"/>
            <a:ext cx="8229600" cy="684962"/>
          </a:xfrm>
        </p:spPr>
        <p:txBody>
          <a:bodyPr/>
          <a:lstStyle/>
          <a:p>
            <a:pPr xmlns:a="http://schemas.openxmlformats.org/drawingml/2006/main" marL="0" indent="0">
              <a:buNone/>
            </a:pPr>
            <a:r xmlns:a="http://schemas.openxmlformats.org/drawingml/2006/main">
              <a:rPr lang="vi" sz="1800" dirty="0">
                <a:latin typeface="+mn-lt"/>
              </a:rPr>
              <a:t>* Xem các bài tập tương tác trực tuyến để biết thêm ví dụ </a:t>
            </a:r>
            <a:r xmlns:a="http://schemas.openxmlformats.org/drawingml/2006/main" xmlns:r="http://schemas.openxmlformats.org/officeDocument/2006/relationships">
              <a:rPr lang="vi" sz="1800" dirty="0" smtClean="0">
                <a:latin typeface="+mn-lt"/>
                <a:hlinkClick r:id="rId4" tooltip="http://gaia.cs.umass.edu/kurose_ross/interactive/"/>
              </a:rPr>
              <a:t>: </a:t>
            </a:r>
            <a:endParaRPr xmlns:a="http://schemas.openxmlformats.org/drawingml/2006/main" lang="en-US" sz="1800" dirty="0">
              <a:latin typeface="+mn-lt"/>
            </a:endParaRPr>
            <a:r xmlns:a="http://schemas.openxmlformats.org/drawingml/2006/main" xmlns:r="http://schemas.openxmlformats.org/officeDocument/2006/relationships">
              <a:rPr lang="vi" sz="1800" dirty="0">
                <a:latin typeface="+mn-lt"/>
                <a:hlinkClick r:id="rId4" tooltip="http://gaia.cs.umass.edu/kurose_ross/interactive/"/>
              </a:rPr>
              <a:t>http://gaia.cs.umass.edu/kurose_ross/interactive/</a:t>
            </a:r>
          </a:p>
        </p:txBody>
      </p:sp>
    </p:spTree>
    <p:extLst>
      <p:ext uri="{BB962C8B-B14F-4D97-AF65-F5344CB8AC3E}">
        <p14:creationId xmlns:p14="http://schemas.microsoft.com/office/powerpoint/2010/main" val="172585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t>Tổng kiểm tra Internet (Đánh giá)</a:t>
            </a:r>
          </a:p>
        </p:txBody>
      </p:sp>
      <p:sp>
        <p:nvSpPr>
          <p:cNvPr id="6" name="Text Placeholder 5"/>
          <p:cNvSpPr>
            <a:spLocks noGrp="1"/>
          </p:cNvSpPr>
          <p:nvPr>
            <p:ph type="body" idx="1"/>
          </p:nvPr>
        </p:nvSpPr>
        <p:spPr>
          <a:xfrm>
            <a:off x="457200" y="1600199"/>
            <a:ext cx="4362773" cy="4258159"/>
          </a:xfrm>
        </p:spPr>
        <p:txBody>
          <a:bodyPr/>
          <a:lstStyle/>
          <a:p>
            <a:pPr xmlns:a="http://schemas.openxmlformats.org/drawingml/2006/main" marL="0" indent="0">
              <a:spcBef>
                <a:spcPts val="600"/>
              </a:spcBef>
              <a:buClr>
                <a:srgbClr val="000099"/>
              </a:buClr>
              <a:buSzPct val="65000"/>
              <a:buFont typeface="Wingdings" charset="0"/>
              <a:buNone/>
              <a:defRPr/>
            </a:pPr>
            <a:r xmlns:a="http://schemas.openxmlformats.org/drawingml/2006/main">
              <a:rPr lang="vi" sz="2000" b="1" dirty="0">
                <a:solidFill>
                  <a:schemeClr val="tx1"/>
                </a:solidFill>
                <a:latin typeface="+mn-lt"/>
              </a:rPr>
              <a:t>mục tiêu: </a:t>
            </a:r>
            <a:r xmlns:a="http://schemas.openxmlformats.org/drawingml/2006/main">
              <a:rPr lang="vi" sz="2000" dirty="0">
                <a:latin typeface="+mn-lt"/>
              </a:rPr>
              <a:t>phát hiện </a:t>
            </a:r>
            <a:r xmlns:a="http://schemas.openxmlformats.org/drawingml/2006/main">
              <a:rPr lang="vi" sz="2000" dirty="0" smtClean="0">
                <a:latin typeface="+mn-lt"/>
              </a:rPr>
              <a:t>“lỗi” </a:t>
            </a:r>
            <a:r xmlns:a="http://schemas.openxmlformats.org/drawingml/2006/main">
              <a:rPr lang="vi" sz="2000" dirty="0">
                <a:latin typeface="+mn-lt"/>
              </a:rPr>
              <a:t>(ví dụ: các bit bị đảo lộn) trong gói được truyền (lưu ý: chỉ được sử dụng ở lớp vận chuyển </a:t>
            </a:r>
            <a:r xmlns:a="http://schemas.openxmlformats.org/drawingml/2006/main">
              <a:rPr lang="vi" sz="2000" dirty="0" smtClean="0">
                <a:latin typeface="+mn-lt"/>
              </a:rPr>
              <a:t>)</a:t>
            </a:r>
          </a:p>
          <a:p>
            <a:pPr xmlns:a="http://schemas.openxmlformats.org/drawingml/2006/main">
              <a:buFont typeface="Wingdings" charset="0"/>
              <a:buNone/>
              <a:defRPr/>
            </a:pPr>
            <a:r xmlns:a="http://schemas.openxmlformats.org/drawingml/2006/main">
              <a:rPr lang="vi" sz="2000" b="1" dirty="0">
                <a:solidFill>
                  <a:schemeClr val="tx1"/>
                </a:solidFill>
                <a:latin typeface="+mn-lt"/>
              </a:rPr>
              <a:t>người gửi:</a:t>
            </a:r>
          </a:p>
          <a:p>
            <a:pPr xmlns:a="http://schemas.openxmlformats.org/drawingml/2006/main">
              <a:defRPr/>
            </a:pPr>
            <a:r xmlns:a="http://schemas.openxmlformats.org/drawingml/2006/main">
              <a:rPr lang="vi" sz="2000" dirty="0">
                <a:latin typeface="+mn-lt"/>
              </a:rPr>
              <a:t>coi nội dung phân đoạn là chuỗi số nguyên 16 bit</a:t>
            </a:r>
          </a:p>
          <a:p>
            <a:pPr xmlns:a="http://schemas.openxmlformats.org/drawingml/2006/main">
              <a:defRPr/>
            </a:pPr>
            <a:r xmlns:a="http://schemas.openxmlformats.org/drawingml/2006/main">
              <a:rPr lang="vi" sz="2000" dirty="0">
                <a:latin typeface="+mn-lt"/>
              </a:rPr>
              <a:t>tổng kiểm tra: phép cộng ( </a:t>
            </a:r>
            <a:r xmlns:a="http://schemas.openxmlformats.org/drawingml/2006/main">
              <a:rPr lang="vi" sz="2000" dirty="0">
                <a:latin typeface="+mn-lt"/>
              </a:rPr>
              <a:t>tổng bù </a:t>
            </a:r>
            <a:r xmlns:a="http://schemas.openxmlformats.org/drawingml/2006/main">
              <a:rPr lang="vi" sz="2000" dirty="0" smtClean="0">
                <a:latin typeface="+mn-lt"/>
              </a:rPr>
              <a:t>1 ) của nội dung phân khúc</a:t>
            </a:r>
          </a:p>
          <a:p>
            <a:pPr xmlns:a="http://schemas.openxmlformats.org/drawingml/2006/main">
              <a:defRPr/>
            </a:pPr>
            <a:r xmlns:a="http://schemas.openxmlformats.org/drawingml/2006/main">
              <a:rPr lang="vi" sz="2000" dirty="0">
                <a:latin typeface="+mn-lt"/>
              </a:rPr>
              <a:t>người gửi đặt giá trị tổng kiểm tra vào </a:t>
            </a:r>
            <a:r xmlns:a="http://schemas.openxmlformats.org/drawingml/2006/main">
              <a:rPr lang="vi" sz="2000" dirty="0" smtClean="0">
                <a:latin typeface="+mn-lt"/>
              </a:rPr>
              <a:t>U</a:t>
            </a:r>
            <a:r xmlns:a="http://schemas.openxmlformats.org/drawingml/2006/main">
              <a:rPr lang="vi" sz="100" dirty="0" smtClean="0">
                <a:latin typeface="+mn-lt"/>
              </a:rPr>
              <a:t> </a:t>
            </a:r>
            <a:r xmlns:a="http://schemas.openxmlformats.org/drawingml/2006/main">
              <a:rPr lang="vi" sz="2000" dirty="0" smtClean="0">
                <a:latin typeface="+mn-lt"/>
              </a:rPr>
              <a:t>Đ.</a:t>
            </a:r>
            <a:r xmlns:a="http://schemas.openxmlformats.org/drawingml/2006/main">
              <a:rPr lang="vi" sz="100" dirty="0" smtClean="0">
                <a:latin typeface="+mn-lt"/>
              </a:rPr>
              <a:t> </a:t>
            </a:r>
            <a:r xmlns:a="http://schemas.openxmlformats.org/drawingml/2006/main">
              <a:rPr lang="vi" sz="2000" dirty="0" smtClean="0">
                <a:latin typeface="+mn-lt"/>
              </a:rPr>
              <a:t>Trường </a:t>
            </a:r>
            <a:r xmlns:a="http://schemas.openxmlformats.org/drawingml/2006/main">
              <a:rPr lang="vi" sz="2000" dirty="0">
                <a:latin typeface="+mn-lt"/>
              </a:rPr>
              <a:t>tổng kiểm tra </a:t>
            </a:r>
            <a:r xmlns:a="http://schemas.openxmlformats.org/drawingml/2006/main">
              <a:rPr lang="vi" sz="2000" dirty="0" smtClean="0">
                <a:latin typeface="+mn-lt"/>
              </a:rPr>
              <a:t>P</a:t>
            </a:r>
          </a:p>
        </p:txBody>
      </p:sp>
      <p:sp>
        <p:nvSpPr>
          <p:cNvPr id="2" name="Text Placeholder 1"/>
          <p:cNvSpPr>
            <a:spLocks noGrp="1"/>
          </p:cNvSpPr>
          <p:nvPr>
            <p:ph type="body" idx="2"/>
          </p:nvPr>
        </p:nvSpPr>
        <p:spPr>
          <a:xfrm>
            <a:off x="4943959" y="1615697"/>
            <a:ext cx="3742841" cy="3782883"/>
          </a:xfrm>
        </p:spPr>
        <p:txBody>
          <a:bodyPr/>
          <a:lstStyle/>
          <a:p>
            <a:pPr xmlns:a="http://schemas.openxmlformats.org/drawingml/2006/main">
              <a:buFont typeface="Wingdings" charset="0"/>
              <a:buNone/>
              <a:defRPr/>
            </a:pPr>
            <a:r xmlns:a="http://schemas.openxmlformats.org/drawingml/2006/main">
              <a:rPr lang="vi" sz="2000" b="1" dirty="0">
                <a:solidFill>
                  <a:schemeClr val="tx1"/>
                </a:solidFill>
                <a:latin typeface="+mn-lt"/>
              </a:rPr>
              <a:t>người nhận:</a:t>
            </a:r>
          </a:p>
          <a:p>
            <a:pPr xmlns:a="http://schemas.openxmlformats.org/drawingml/2006/main">
              <a:defRPr/>
            </a:pPr>
            <a:r xmlns:a="http://schemas.openxmlformats.org/drawingml/2006/main">
              <a:rPr lang="vi" sz="2000" dirty="0">
                <a:latin typeface="+mn-lt"/>
              </a:rPr>
              <a:t>tính toán tổng kiểm tra của phân khúc nhận được</a:t>
            </a:r>
          </a:p>
          <a:p>
            <a:pPr xmlns:a="http://schemas.openxmlformats.org/drawingml/2006/main">
              <a:defRPr/>
            </a:pPr>
            <a:r xmlns:a="http://schemas.openxmlformats.org/drawingml/2006/main">
              <a:rPr lang="vi" sz="2000" dirty="0">
                <a:latin typeface="+mn-lt"/>
              </a:rPr>
              <a:t>kiểm tra xem tổng kiểm tra được tính toán có bằng giá trị trường tổng kiểm tra không:</a:t>
            </a:r>
          </a:p>
          <a:p>
            <a:pPr xmlns:a="http://schemas.openxmlformats.org/drawingml/2006/main" lvl="1">
              <a:defRPr/>
            </a:pPr>
            <a:r xmlns:a="http://schemas.openxmlformats.org/drawingml/2006/main">
              <a:rPr lang="vi" sz="2000" dirty="0">
                <a:latin typeface="+mn-lt"/>
              </a:rPr>
              <a:t>KHÔNG - phát hiện lỗi</a:t>
            </a:r>
          </a:p>
          <a:p>
            <a:pPr xmlns:a="http://schemas.openxmlformats.org/drawingml/2006/main" lvl="1">
              <a:defRPr/>
            </a:pPr>
            <a:r xmlns:a="http://schemas.openxmlformats.org/drawingml/2006/main">
              <a:rPr lang="vi" sz="2000" dirty="0">
                <a:latin typeface="+mn-lt"/>
              </a:rPr>
              <a:t>CÓ - không phát hiện lỗi. </a:t>
            </a:r>
            <a:r xmlns:a="http://schemas.openxmlformats.org/drawingml/2006/main">
              <a:rPr lang="vi" sz="2000" b="1" dirty="0">
                <a:latin typeface="+mn-lt"/>
              </a:rPr>
              <a:t>Nhưng có lẽ lỗi dù sao </a:t>
            </a:r>
            <a:r xmlns:a="http://schemas.openxmlformats.org/drawingml/2006/main">
              <a:rPr lang="vi" sz="2000" b="1" dirty="0" smtClean="0">
                <a:latin typeface="+mn-lt"/>
              </a:rPr>
              <a:t>?</a:t>
            </a:r>
            <a:endParaRPr xmlns:a="http://schemas.openxmlformats.org/drawingml/2006/main" lang="en-US" sz="2000" b="1" dirty="0">
              <a:latin typeface="+mn-lt"/>
            </a:endParaRPr>
          </a:p>
        </p:txBody>
      </p:sp>
    </p:spTree>
    <p:extLst>
      <p:ext uri="{BB962C8B-B14F-4D97-AF65-F5344CB8AC3E}">
        <p14:creationId xmlns:p14="http://schemas.microsoft.com/office/powerpoint/2010/main" val="3727568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Kiểm tra </a:t>
            </a:r>
            <a:endParaRPr xmlns:a="http://schemas.openxmlformats.org/drawingml/2006/main" lang="en-IN" sz="2000" b="0" dirty="0"/>
            <a:r xmlns:a="http://schemas.openxmlformats.org/drawingml/2006/main">
              <a:rPr lang="vi" dirty="0"/>
              <a:t>dự phòng theo chu kỳ</a:t>
            </a:r>
          </a:p>
        </p:txBody>
      </p:sp>
      <p:sp>
        <p:nvSpPr>
          <p:cNvPr id="3" name="Text Placeholder 2"/>
          <p:cNvSpPr>
            <a:spLocks noGrp="1"/>
          </p:cNvSpPr>
          <p:nvPr>
            <p:ph type="body" idx="1"/>
          </p:nvPr>
        </p:nvSpPr>
        <p:spPr>
          <a:xfrm>
            <a:off x="457200" y="1600201"/>
            <a:ext cx="8229600" cy="3560736"/>
          </a:xfrm>
        </p:spPr>
        <p:txBody>
          <a:bodyPr/>
          <a:lstStyle/>
          <a:p>
            <a:pPr xmlns:a="http://schemas.openxmlformats.org/drawingml/2006/main">
              <a:defRPr/>
            </a:pPr>
            <a:r xmlns:a="http://schemas.openxmlformats.org/drawingml/2006/main">
              <a:rPr lang="vi" sz="1800" dirty="0"/>
              <a:t>mã hóa phát hiện lỗi mạnh mẽ hơn</a:t>
            </a:r>
          </a:p>
          <a:p>
            <a:pPr xmlns:a="http://schemas.openxmlformats.org/drawingml/2006/main">
              <a:defRPr/>
            </a:pPr>
            <a:r xmlns:a="http://schemas.openxmlformats.org/drawingml/2006/main">
              <a:rPr lang="vi" sz="1800" dirty="0"/>
              <a:t>xem các bit dữ liệu, </a:t>
            </a:r>
            <a:r xmlns:a="http://schemas.openxmlformats.org/drawingml/2006/main">
              <a:rPr lang="vi" sz="1800" b="1" dirty="0">
                <a:solidFill>
                  <a:schemeClr val="tx1"/>
                </a:solidFill>
              </a:rPr>
              <a:t>D </a:t>
            </a:r>
            <a:r xmlns:a="http://schemas.openxmlformats.org/drawingml/2006/main">
              <a:rPr lang="vi" sz="1800" dirty="0"/>
              <a:t>, dưới dạng số nhị phân</a:t>
            </a:r>
          </a:p>
          <a:p>
            <a:pPr xmlns:a="http://schemas.openxmlformats.org/drawingml/2006/main">
              <a:defRPr/>
            </a:pPr>
            <a:r xmlns:a="http://schemas.openxmlformats.org/drawingml/2006/main">
              <a:rPr lang="vi" sz="1800" dirty="0"/>
              <a:t>chọn mẫu bit r+1 (bộ tạo), </a:t>
            </a:r>
            <a:r xmlns:a="http://schemas.openxmlformats.org/drawingml/2006/main">
              <a:rPr lang="vi" sz="1800" b="1" dirty="0" smtClean="0">
                <a:solidFill>
                  <a:schemeClr val="tx1"/>
                </a:solidFill>
              </a:rPr>
              <a:t>G</a:t>
            </a:r>
            <a:endParaRPr xmlns:a="http://schemas.openxmlformats.org/drawingml/2006/main" lang="en-US" sz="1800" dirty="0"/>
          </a:p>
          <a:p>
            <a:pPr xmlns:a="http://schemas.openxmlformats.org/drawingml/2006/main">
              <a:defRPr/>
            </a:pPr>
            <a:r xmlns:a="http://schemas.openxmlformats.org/drawingml/2006/main">
              <a:rPr lang="vi" sz="1800" dirty="0"/>
              <a:t>mục tiêu: chọn r </a:t>
            </a:r>
            <a:r xmlns:a="http://schemas.openxmlformats.org/drawingml/2006/main">
              <a:rPr lang="vi" sz="1800" dirty="0" smtClean="0"/>
              <a:t>C</a:t>
            </a:r>
            <a:r xmlns:a="http://schemas.openxmlformats.org/drawingml/2006/main">
              <a:rPr lang="vi" sz="100" dirty="0" smtClean="0"/>
              <a:t> </a:t>
            </a:r>
            <a:r xmlns:a="http://schemas.openxmlformats.org/drawingml/2006/main">
              <a:rPr lang="vi" sz="1800" dirty="0" smtClean="0"/>
              <a:t>r</a:t>
            </a:r>
            <a:r xmlns:a="http://schemas.openxmlformats.org/drawingml/2006/main">
              <a:rPr lang="vi" sz="100" dirty="0" smtClean="0"/>
              <a:t> </a:t>
            </a:r>
            <a:r xmlns:a="http://schemas.openxmlformats.org/drawingml/2006/main">
              <a:rPr lang="vi" sz="1800" dirty="0" smtClean="0"/>
              <a:t>C </a:t>
            </a:r>
            <a:r xmlns:a="http://schemas.openxmlformats.org/drawingml/2006/main">
              <a:rPr lang="vi" sz="1800" dirty="0"/>
              <a:t>bit, </a:t>
            </a:r>
            <a:r xmlns:a="http://schemas.openxmlformats.org/drawingml/2006/main">
              <a:rPr lang="vi" sz="1800" b="1" dirty="0">
                <a:solidFill>
                  <a:schemeClr val="tx1"/>
                </a:solidFill>
              </a:rPr>
              <a:t>R </a:t>
            </a:r>
            <a:r xmlns:a="http://schemas.openxmlformats.org/drawingml/2006/main">
              <a:rPr lang="vi" sz="1800" dirty="0"/>
              <a:t>, sao cho</a:t>
            </a:r>
          </a:p>
          <a:p>
            <a:pPr xmlns:a="http://schemas.openxmlformats.org/drawingml/2006/main" lvl="1">
              <a:defRPr/>
            </a:pPr>
            <a:r xmlns:a="http://schemas.openxmlformats.org/drawingml/2006/main">
              <a:rPr lang="vi" sz="1800" dirty="0" smtClean="0"/>
              <a:t>&lt; </a:t>
            </a:r>
            <a:r xmlns:a="http://schemas.openxmlformats.org/drawingml/2006/main">
              <a:rPr lang="vi" sz="1800" dirty="0"/>
              <a:t>D,R&gt; chia hết cho G (modulo 2 </a:t>
            </a:r>
            <a:r xmlns:a="http://schemas.openxmlformats.org/drawingml/2006/main">
              <a:rPr lang="vi" sz="1800" dirty="0" smtClean="0"/>
              <a:t>)</a:t>
            </a:r>
            <a:endParaRPr xmlns:a="http://schemas.openxmlformats.org/drawingml/2006/main" lang="en-US" sz="1800" dirty="0"/>
          </a:p>
          <a:p>
            <a:pPr xmlns:a="http://schemas.openxmlformats.org/drawingml/2006/main" lvl="1">
              <a:defRPr/>
            </a:pPr>
            <a:r xmlns:a="http://schemas.openxmlformats.org/drawingml/2006/main">
              <a:rPr lang="vi" sz="1800" dirty="0"/>
              <a:t>người nhận biết G, chia &lt;D,R&gt; cho G. </a:t>
            </a:r>
            <a:r xmlns:a="http://schemas.openxmlformats.org/drawingml/2006/main">
              <a:rPr lang="vi" sz="1800" dirty="0" smtClean="0"/>
              <a:t>Nếu </a:t>
            </a:r>
            <a:r xmlns:a="http://schemas.openxmlformats.org/drawingml/2006/main">
              <a:rPr lang="vi" sz="1800" dirty="0"/>
              <a:t>phần dư khác 0: phát hiện lỗi!</a:t>
            </a:r>
          </a:p>
          <a:p>
            <a:pPr xmlns:a="http://schemas.openxmlformats.org/drawingml/2006/main" lvl="1">
              <a:defRPr/>
            </a:pPr>
            <a:r xmlns:a="http://schemas.openxmlformats.org/drawingml/2006/main">
              <a:rPr lang="vi" sz="1800" dirty="0"/>
              <a:t>có thể phát hiện tất cả các lỗi chùm nhỏ hơn r+1 bit</a:t>
            </a:r>
          </a:p>
          <a:p>
            <a:pPr xmlns:a="http://schemas.openxmlformats.org/drawingml/2006/main">
              <a:defRPr/>
            </a:pPr>
            <a:r xmlns:a="http://schemas.openxmlformats.org/drawingml/2006/main">
              <a:rPr lang="vi" sz="1800" dirty="0"/>
              <a:t>được sử dụng rộng rãi trong thực tế (Ethernet, 802.11 WiFi, </a:t>
            </a:r>
            <a:r xmlns:a="http://schemas.openxmlformats.org/drawingml/2006/main">
              <a:rPr lang="vi" sz="1800" dirty="0" smtClean="0"/>
              <a:t>A</a:t>
            </a:r>
            <a:r xmlns:a="http://schemas.openxmlformats.org/drawingml/2006/main">
              <a:rPr lang="vi" sz="100" dirty="0" smtClean="0"/>
              <a:t> </a:t>
            </a:r>
            <a:r xmlns:a="http://schemas.openxmlformats.org/drawingml/2006/main">
              <a:rPr lang="vi" sz="1800" dirty="0" smtClean="0"/>
              <a:t>t</a:t>
            </a:r>
            <a:r xmlns:a="http://schemas.openxmlformats.org/drawingml/2006/main">
              <a:rPr lang="vi" sz="100" dirty="0" smtClean="0"/>
              <a:t> </a:t>
            </a:r>
            <a:r xmlns:a="http://schemas.openxmlformats.org/drawingml/2006/main">
              <a:rPr lang="vi" sz="1800" dirty="0" smtClean="0"/>
              <a:t>M)</a:t>
            </a:r>
            <a:endParaRPr xmlns:a="http://schemas.openxmlformats.org/drawingml/2006/main" lang="en-US" sz="1800" dirty="0"/>
          </a:p>
        </p:txBody>
      </p:sp>
      <p:pic>
        <p:nvPicPr>
          <p:cNvPr id="4" name="Picture 3" descr="A datagram has 2 parts. Bit pattern. 1, d bits. D, data bits to be sent. 2, r bits. R, C R C bits. Mathematical formula. D asterisk 2 to the r power, X O R, R."/>
          <p:cNvPicPr>
            <a:picLocks noChangeAspect="1"/>
          </p:cNvPicPr>
          <p:nvPr/>
        </p:nvPicPr>
        <p:blipFill>
          <a:blip r:embed="rId2"/>
          <a:stretch>
            <a:fillRect/>
          </a:stretch>
        </p:blipFill>
        <p:spPr>
          <a:xfrm>
            <a:off x="2754232" y="5300762"/>
            <a:ext cx="3635535" cy="1008369"/>
          </a:xfrm>
          <a:prstGeom prst="rect">
            <a:avLst/>
          </a:prstGeom>
        </p:spPr>
      </p:pic>
    </p:spTree>
    <p:extLst>
      <p:ext uri="{BB962C8B-B14F-4D97-AF65-F5344CB8AC3E}">
        <p14:creationId xmlns:p14="http://schemas.microsoft.com/office/powerpoint/2010/main" val="1395494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smtClean="0"/>
              <a:t>Ví dụ C</a:t>
            </a:r>
            <a:endParaRPr xmlns:a="http://schemas.openxmlformats.org/drawingml/2006/main" lang="en-IN" sz="2000" b="0" dirty="0"/>
          </a:p>
        </p:txBody>
      </p:sp>
      <p:sp>
        <p:nvSpPr>
          <p:cNvPr id="9" name="Text Placeholder 8"/>
          <p:cNvSpPr>
            <a:spLocks noGrp="1"/>
          </p:cNvSpPr>
          <p:nvPr>
            <p:ph type="body" idx="1"/>
          </p:nvPr>
        </p:nvSpPr>
        <p:spPr>
          <a:xfrm>
            <a:off x="457200" y="1600201"/>
            <a:ext cx="923925" cy="404621"/>
          </a:xfrm>
        </p:spPr>
        <p:txBody>
          <a:bodyPr/>
          <a:lstStyle/>
          <a:p>
            <a:pPr xmlns:a="http://schemas.openxmlformats.org/drawingml/2006/main" marL="0" indent="0">
              <a:buNone/>
            </a:pPr>
            <a:r xmlns:a="http://schemas.openxmlformats.org/drawingml/2006/main">
              <a:rPr lang="vi" sz="2000" b="1" dirty="0">
                <a:solidFill>
                  <a:schemeClr val="tx1"/>
                </a:solidFill>
                <a:latin typeface="+mn-lt"/>
              </a:rPr>
              <a:t>muốn </a:t>
            </a:r>
            <a:r xmlns:a="http://schemas.openxmlformats.org/drawingml/2006/main">
              <a:rPr lang="vi" sz="2000" b="1" dirty="0" smtClean="0">
                <a:solidFill>
                  <a:schemeClr val="tx1"/>
                </a:solidFill>
                <a:latin typeface="+mn-lt"/>
              </a:rPr>
              <a:t>:</a:t>
            </a:r>
            <a:endParaRPr xmlns:a="http://schemas.openxmlformats.org/drawingml/2006/main" lang="en-US" sz="2000" b="1" dirty="0">
              <a:solidFill>
                <a:schemeClr val="tx1"/>
              </a:solidFill>
              <a:latin typeface="+mn-lt"/>
            </a:endParaRPr>
          </a:p>
        </p:txBody>
      </p:sp>
      <p:graphicFrame>
        <p:nvGraphicFramePr>
          <p:cNvPr id="17" name="Object 16" descr="D period 2 to the lower r power X O upper R, R = n G."/>
          <p:cNvGraphicFramePr>
            <a:graphicFrameLocks noChangeAspect="1"/>
          </p:cNvGraphicFramePr>
          <p:nvPr>
            <p:extLst>
              <p:ext uri="{D42A27DB-BD31-4B8C-83A1-F6EECF244321}">
                <p14:modId xmlns:p14="http://schemas.microsoft.com/office/powerpoint/2010/main" val="3362259176"/>
              </p:ext>
            </p:extLst>
          </p:nvPr>
        </p:nvGraphicFramePr>
        <p:xfrm>
          <a:off x="1274148" y="1654167"/>
          <a:ext cx="1881719" cy="368163"/>
        </p:xfrm>
        <a:graphic>
          <a:graphicData uri="http://schemas.openxmlformats.org/presentationml/2006/ole">
            <mc:AlternateContent xmlns:mc="http://schemas.openxmlformats.org/markup-compatibility/2006">
              <mc:Choice xmlns:v="urn:schemas-microsoft-com:vml" Requires="v">
                <p:oleObj spid="_x0000_s10865" name="Equation" r:id="rId3" imgW="1168200" imgH="228600" progId="Equation.DSMT4">
                  <p:embed/>
                </p:oleObj>
              </mc:Choice>
              <mc:Fallback>
                <p:oleObj name="Equation" r:id="rId3" imgW="1168200" imgH="228600" progId="Equation.DSMT4">
                  <p:embed/>
                  <p:pic>
                    <p:nvPicPr>
                      <p:cNvPr id="0" name=""/>
                      <p:cNvPicPr/>
                      <p:nvPr/>
                    </p:nvPicPr>
                    <p:blipFill>
                      <a:blip r:embed="rId4"/>
                      <a:stretch>
                        <a:fillRect/>
                      </a:stretch>
                    </p:blipFill>
                    <p:spPr>
                      <a:xfrm>
                        <a:off x="1274148" y="1654167"/>
                        <a:ext cx="1881719" cy="368163"/>
                      </a:xfrm>
                      <a:prstGeom prst="rect">
                        <a:avLst/>
                      </a:prstGeom>
                    </p:spPr>
                  </p:pic>
                </p:oleObj>
              </mc:Fallback>
            </mc:AlternateContent>
          </a:graphicData>
        </a:graphic>
      </p:graphicFrame>
      <p:sp>
        <p:nvSpPr>
          <p:cNvPr id="10" name="Content Placeholder 9"/>
          <p:cNvSpPr>
            <a:spLocks noGrp="1"/>
          </p:cNvSpPr>
          <p:nvPr>
            <p:ph sz="quarter" idx="13"/>
          </p:nvPr>
        </p:nvSpPr>
        <p:spPr>
          <a:xfrm>
            <a:off x="457200" y="2145400"/>
            <a:ext cx="1828800" cy="418931"/>
          </a:xfrm>
        </p:spPr>
        <p:txBody>
          <a:bodyPr/>
          <a:lstStyle/>
          <a:p>
            <a:pPr xmlns:a="http://schemas.openxmlformats.org/drawingml/2006/main" marL="432" indent="0">
              <a:buNone/>
            </a:pPr>
            <a:r xmlns:a="http://schemas.openxmlformats.org/drawingml/2006/main">
              <a:rPr lang="vi" sz="2000" b="1" dirty="0">
                <a:solidFill>
                  <a:schemeClr val="tx1"/>
                </a:solidFill>
                <a:latin typeface="+mn-lt"/>
              </a:rPr>
              <a:t>tương đương </a:t>
            </a:r>
            <a:r xmlns:a="http://schemas.openxmlformats.org/drawingml/2006/main">
              <a:rPr lang="vi" sz="2000" b="1" dirty="0" smtClean="0">
                <a:solidFill>
                  <a:schemeClr val="tx1"/>
                </a:solidFill>
                <a:latin typeface="+mn-lt"/>
              </a:rPr>
              <a:t>:</a:t>
            </a:r>
            <a:endParaRPr xmlns:a="http://schemas.openxmlformats.org/drawingml/2006/main" lang="en-US" sz="2000" b="1" dirty="0">
              <a:solidFill>
                <a:schemeClr val="tx1"/>
              </a:solidFill>
              <a:latin typeface="+mn-lt"/>
            </a:endParaRPr>
          </a:p>
        </p:txBody>
      </p:sp>
      <p:graphicFrame>
        <p:nvGraphicFramePr>
          <p:cNvPr id="18" name="Object 17" descr="D period 2 to the lower r power = n G X O upper R, R.&#10;"/>
          <p:cNvGraphicFramePr>
            <a:graphicFrameLocks noChangeAspect="1"/>
          </p:cNvGraphicFramePr>
          <p:nvPr>
            <p:extLst>
              <p:ext uri="{D42A27DB-BD31-4B8C-83A1-F6EECF244321}">
                <p14:modId xmlns:p14="http://schemas.microsoft.com/office/powerpoint/2010/main" val="1742625437"/>
              </p:ext>
            </p:extLst>
          </p:nvPr>
        </p:nvGraphicFramePr>
        <p:xfrm>
          <a:off x="2164992" y="2217638"/>
          <a:ext cx="1861267" cy="368163"/>
        </p:xfrm>
        <a:graphic>
          <a:graphicData uri="http://schemas.openxmlformats.org/presentationml/2006/ole">
            <mc:AlternateContent xmlns:mc="http://schemas.openxmlformats.org/markup-compatibility/2006">
              <mc:Choice xmlns:v="urn:schemas-microsoft-com:vml" Requires="v">
                <p:oleObj spid="_x0000_s10866" name="Equation" r:id="rId5" imgW="1155600" imgH="228600" progId="Equation.DSMT4">
                  <p:embed/>
                </p:oleObj>
              </mc:Choice>
              <mc:Fallback>
                <p:oleObj name="Equation" r:id="rId5" imgW="1155600" imgH="228600" progId="Equation.DSMT4">
                  <p:embed/>
                  <p:pic>
                    <p:nvPicPr>
                      <p:cNvPr id="0" name=""/>
                      <p:cNvPicPr/>
                      <p:nvPr/>
                    </p:nvPicPr>
                    <p:blipFill>
                      <a:blip r:embed="rId6"/>
                      <a:stretch>
                        <a:fillRect/>
                      </a:stretch>
                    </p:blipFill>
                    <p:spPr>
                      <a:xfrm>
                        <a:off x="2164992" y="2217638"/>
                        <a:ext cx="1861267" cy="368163"/>
                      </a:xfrm>
                      <a:prstGeom prst="rect">
                        <a:avLst/>
                      </a:prstGeom>
                    </p:spPr>
                  </p:pic>
                </p:oleObj>
              </mc:Fallback>
            </mc:AlternateContent>
          </a:graphicData>
        </a:graphic>
      </p:graphicFrame>
      <p:sp>
        <p:nvSpPr>
          <p:cNvPr id="11" name="Content Placeholder 10"/>
          <p:cNvSpPr>
            <a:spLocks noGrp="1"/>
          </p:cNvSpPr>
          <p:nvPr>
            <p:ph sz="quarter" idx="14"/>
          </p:nvPr>
        </p:nvSpPr>
        <p:spPr>
          <a:xfrm>
            <a:off x="438152" y="2554938"/>
            <a:ext cx="1828798" cy="399108"/>
          </a:xfrm>
        </p:spPr>
        <p:txBody>
          <a:bodyPr/>
          <a:lstStyle/>
          <a:p>
            <a:pPr xmlns:a="http://schemas.openxmlformats.org/drawingml/2006/main" marL="432" indent="0">
              <a:buNone/>
            </a:pPr>
            <a:r xmlns:a="http://schemas.openxmlformats.org/drawingml/2006/main">
              <a:rPr lang="vi" sz="2000" b="1" dirty="0">
                <a:solidFill>
                  <a:schemeClr val="tx1"/>
                </a:solidFill>
                <a:latin typeface="+mn-lt"/>
              </a:rPr>
              <a:t>tương đương </a:t>
            </a:r>
            <a:r xmlns:a="http://schemas.openxmlformats.org/drawingml/2006/main">
              <a:rPr lang="vi" sz="2000" b="1" dirty="0" smtClean="0">
                <a:solidFill>
                  <a:schemeClr val="tx1"/>
                </a:solidFill>
                <a:latin typeface="+mn-lt"/>
              </a:rPr>
              <a:t>:</a:t>
            </a:r>
            <a:endParaRPr xmlns:a="http://schemas.openxmlformats.org/drawingml/2006/main" lang="en-US" sz="2000" b="1" dirty="0">
              <a:solidFill>
                <a:schemeClr val="tx1"/>
              </a:solidFill>
              <a:latin typeface="+mn-lt"/>
            </a:endParaRPr>
          </a:p>
        </p:txBody>
      </p:sp>
      <p:sp>
        <p:nvSpPr>
          <p:cNvPr id="13" name="Content Placeholder 12"/>
          <p:cNvSpPr>
            <a:spLocks noGrp="1"/>
          </p:cNvSpPr>
          <p:nvPr>
            <p:ph sz="quarter" idx="16"/>
          </p:nvPr>
        </p:nvSpPr>
        <p:spPr>
          <a:xfrm>
            <a:off x="2095428" y="2556066"/>
            <a:ext cx="1447800" cy="360194"/>
          </a:xfrm>
        </p:spPr>
        <p:txBody>
          <a:bodyPr/>
          <a:lstStyle/>
          <a:p>
            <a:pPr xmlns:a="http://schemas.openxmlformats.org/drawingml/2006/main" marL="0" indent="0">
              <a:buNone/>
            </a:pPr>
            <a:r xmlns:a="http://schemas.openxmlformats.org/drawingml/2006/main">
              <a:rPr lang="vi" sz="2000" dirty="0">
                <a:latin typeface="+mn-lt"/>
              </a:rPr>
              <a:t>nếu chúng ta chia</a:t>
            </a:r>
          </a:p>
        </p:txBody>
      </p:sp>
      <p:graphicFrame>
        <p:nvGraphicFramePr>
          <p:cNvPr id="19" name="Object 18" descr="D period 2 to the r power.&#10;"/>
          <p:cNvGraphicFramePr>
            <a:graphicFrameLocks noChangeAspect="1"/>
          </p:cNvGraphicFramePr>
          <p:nvPr>
            <p:extLst>
              <p:ext uri="{D42A27DB-BD31-4B8C-83A1-F6EECF244321}">
                <p14:modId xmlns:p14="http://schemas.microsoft.com/office/powerpoint/2010/main" val="4231691025"/>
              </p:ext>
            </p:extLst>
          </p:nvPr>
        </p:nvGraphicFramePr>
        <p:xfrm>
          <a:off x="3497883" y="2651791"/>
          <a:ext cx="490884" cy="306803"/>
        </p:xfrm>
        <a:graphic>
          <a:graphicData uri="http://schemas.openxmlformats.org/presentationml/2006/ole">
            <mc:AlternateContent xmlns:mc="http://schemas.openxmlformats.org/markup-compatibility/2006">
              <mc:Choice xmlns:v="urn:schemas-microsoft-com:vml" Requires="v">
                <p:oleObj spid="_x0000_s10867" name="Equation" r:id="rId7" imgW="304560" imgH="190440" progId="Equation.DSMT4">
                  <p:embed/>
                </p:oleObj>
              </mc:Choice>
              <mc:Fallback>
                <p:oleObj name="Equation" r:id="rId7" imgW="304560" imgH="190440" progId="Equation.DSMT4">
                  <p:embed/>
                  <p:pic>
                    <p:nvPicPr>
                      <p:cNvPr id="0" name=""/>
                      <p:cNvPicPr/>
                      <p:nvPr/>
                    </p:nvPicPr>
                    <p:blipFill>
                      <a:blip r:embed="rId8"/>
                      <a:stretch>
                        <a:fillRect/>
                      </a:stretch>
                    </p:blipFill>
                    <p:spPr>
                      <a:xfrm>
                        <a:off x="3497883" y="2651791"/>
                        <a:ext cx="490884" cy="306803"/>
                      </a:xfrm>
                      <a:prstGeom prst="rect">
                        <a:avLst/>
                      </a:prstGeom>
                    </p:spPr>
                  </p:pic>
                </p:oleObj>
              </mc:Fallback>
            </mc:AlternateContent>
          </a:graphicData>
        </a:graphic>
      </p:graphicFrame>
      <p:sp>
        <p:nvSpPr>
          <p:cNvPr id="12" name="Content Placeholder 11"/>
          <p:cNvSpPr>
            <a:spLocks noGrp="1"/>
          </p:cNvSpPr>
          <p:nvPr>
            <p:ph sz="quarter" idx="15"/>
          </p:nvPr>
        </p:nvSpPr>
        <p:spPr>
          <a:xfrm>
            <a:off x="481169" y="3001792"/>
            <a:ext cx="4158551" cy="370684"/>
          </a:xfrm>
        </p:spPr>
        <p:txBody>
          <a:bodyPr/>
          <a:lstStyle/>
          <a:p>
            <a:pPr xmlns:a="http://schemas.openxmlformats.org/drawingml/2006/main" marL="0" indent="0">
              <a:buNone/>
            </a:pPr>
            <a:r xmlns:a="http://schemas.openxmlformats.org/drawingml/2006/main">
              <a:rPr lang="vi" sz="2000" dirty="0">
                <a:latin typeface="+mn-lt"/>
              </a:rPr>
              <a:t>bởi G, muốn phần dư R thỏa mãn </a:t>
            </a:r>
            <a:r xmlns:a="http://schemas.openxmlformats.org/drawingml/2006/main">
              <a:rPr lang="vi" sz="2000" dirty="0" smtClean="0">
                <a:latin typeface="+mn-lt"/>
              </a:rPr>
              <a:t>:</a:t>
            </a:r>
            <a:endParaRPr xmlns:a="http://schemas.openxmlformats.org/drawingml/2006/main" lang="en-US" sz="2000" dirty="0">
              <a:latin typeface="+mn-lt"/>
            </a:endParaRPr>
          </a:p>
        </p:txBody>
      </p:sp>
      <p:graphicFrame>
        <p:nvGraphicFramePr>
          <p:cNvPr id="20" name="Object 19" descr="Left bracket start fraction D period 2 to the r power over G end fraction right bracket."/>
          <p:cNvGraphicFramePr>
            <a:graphicFrameLocks noChangeAspect="1"/>
          </p:cNvGraphicFramePr>
          <p:nvPr>
            <p:extLst>
              <p:ext uri="{D42A27DB-BD31-4B8C-83A1-F6EECF244321}">
                <p14:modId xmlns:p14="http://schemas.microsoft.com/office/powerpoint/2010/main" val="3396966317"/>
              </p:ext>
            </p:extLst>
          </p:nvPr>
        </p:nvGraphicFramePr>
        <p:xfrm>
          <a:off x="1107652" y="3653934"/>
          <a:ext cx="2905971" cy="910620"/>
        </p:xfrm>
        <a:graphic>
          <a:graphicData uri="http://schemas.openxmlformats.org/presentationml/2006/ole">
            <mc:AlternateContent xmlns:mc="http://schemas.openxmlformats.org/markup-compatibility/2006">
              <mc:Choice xmlns:v="urn:schemas-microsoft-com:vml" Requires="v">
                <p:oleObj spid="_x0000_s10868" name="Equation" r:id="rId9" imgW="1536480" imgH="482400" progId="Equation.DSMT4">
                  <p:embed/>
                </p:oleObj>
              </mc:Choice>
              <mc:Fallback>
                <p:oleObj name="Equation" r:id="rId9" imgW="1536480" imgH="482400" progId="Equation.DSMT4">
                  <p:embed/>
                  <p:pic>
                    <p:nvPicPr>
                      <p:cNvPr id="0" name=""/>
                      <p:cNvPicPr/>
                      <p:nvPr/>
                    </p:nvPicPr>
                    <p:blipFill>
                      <a:blip r:embed="rId10"/>
                      <a:stretch>
                        <a:fillRect/>
                      </a:stretch>
                    </p:blipFill>
                    <p:spPr>
                      <a:xfrm>
                        <a:off x="1107652" y="3653934"/>
                        <a:ext cx="2905971" cy="910620"/>
                      </a:xfrm>
                      <a:prstGeom prst="rect">
                        <a:avLst/>
                      </a:prstGeom>
                    </p:spPr>
                  </p:pic>
                </p:oleObj>
              </mc:Fallback>
            </mc:AlternateContent>
          </a:graphicData>
        </a:graphic>
      </p:graphicFrame>
      <p:pic>
        <p:nvPicPr>
          <p:cNvPr id="3" name="Picture 2" descr="Long division has parts G, D, and R. The dividend is 9 digits long, the first 6 digits are part D. Dividend. 1 0 1 1 1 0, D, 0 0 0. The divisor is G, 1 0 0 1. R is at the end of the problem, 0 1 1. Below the divisor, 1 0 0 1, underline. 1 0 1, 0 0 0, underline. 1 0 1 0, 1 0 0 1, underline. 1 1 0, 0 0 0, underline. 1 1 0 0, 1 0 0 1, underline. 1 0 1 0, 1 0 0 1, underline. R, 0 1 1. Above the divisor is 1 0 1 0 1 1."/>
          <p:cNvPicPr>
            <a:picLocks noChangeAspect="1"/>
          </p:cNvPicPr>
          <p:nvPr/>
        </p:nvPicPr>
        <p:blipFill>
          <a:blip r:embed="rId11"/>
          <a:stretch>
            <a:fillRect/>
          </a:stretch>
        </p:blipFill>
        <p:spPr>
          <a:xfrm>
            <a:off x="5319249" y="1546142"/>
            <a:ext cx="2677452" cy="3270414"/>
          </a:xfrm>
          <a:prstGeom prst="rect">
            <a:avLst/>
          </a:prstGeom>
        </p:spPr>
      </p:pic>
      <p:sp>
        <p:nvSpPr>
          <p:cNvPr id="16" name="Content Placeholder 15"/>
          <p:cNvSpPr>
            <a:spLocks noGrp="1"/>
          </p:cNvSpPr>
          <p:nvPr>
            <p:ph sz="quarter" idx="17"/>
          </p:nvPr>
        </p:nvSpPr>
        <p:spPr>
          <a:xfrm>
            <a:off x="462781" y="5061618"/>
            <a:ext cx="8229600" cy="672988"/>
          </a:xfrm>
        </p:spPr>
        <p:txBody>
          <a:bodyPr/>
          <a:lstStyle/>
          <a:p>
            <a:pPr xmlns:a="http://schemas.openxmlformats.org/drawingml/2006/main" marL="0" indent="0">
              <a:buNone/>
            </a:pPr>
            <a:r xmlns:a="http://schemas.openxmlformats.org/drawingml/2006/main">
              <a:rPr lang="vi" sz="1800" dirty="0">
                <a:latin typeface="+mn-lt"/>
              </a:rPr>
              <a:t>* Xem các bài tập tương tác trực tuyến để biết thêm </a:t>
            </a:r>
            <a:r xmlns:a="http://schemas.openxmlformats.org/drawingml/2006/main">
              <a:rPr lang="vi" sz="1800" dirty="0" smtClean="0">
                <a:latin typeface="+mn-lt"/>
              </a:rPr>
              <a:t>ví dụ:</a:t>
            </a:r>
            <a:r xmlns:a="http://schemas.openxmlformats.org/drawingml/2006/main">
              <a:rPr lang="vi" sz="1800" baseline="0" dirty="0" smtClean="0">
                <a:latin typeface="+mn-lt"/>
              </a:rPr>
              <a:t> </a:t>
            </a:r>
            <a:r xmlns:a="http://schemas.openxmlformats.org/drawingml/2006/main" xmlns:r="http://schemas.openxmlformats.org/officeDocument/2006/relationships">
              <a:rPr lang="vi" sz="1800" dirty="0" smtClean="0">
                <a:latin typeface="+mn-lt"/>
                <a:hlinkClick r:id="rId12" tooltip="http://gaia.cs.umass.edu/kurose_ross/interactive/"/>
              </a:rPr>
              <a:t>http://gaia.cs.umass.edu/kurose_ross/interactive/ </a:t>
            </a:r>
            <a:r xmlns:a="http://schemas.openxmlformats.org/drawingml/2006/main" xmlns:r="http://schemas.openxmlformats.org/officeDocument/2006/relationships">
              <a:rPr lang="vi" sz="1800" dirty="0">
                <a:latin typeface="+mn-lt"/>
                <a:hlinkClick r:id="rId12" tooltip="http://gaia.cs.umass.edu/kurose_ross/interactive/"/>
              </a:rPr>
              <a:t>_ </a:t>
            </a:r>
            <a:r xmlns:a="http://schemas.openxmlformats.org/drawingml/2006/main" xmlns:r="http://schemas.openxmlformats.org/officeDocument/2006/relationships">
              <a:rPr lang="vi" sz="1800" dirty="0" smtClean="0">
                <a:latin typeface="+mn-lt"/>
                <a:hlinkClick r:id="rId12" tooltip="http://gaia.cs.umass.edu/kurose_ross/interactive/"/>
              </a:rPr>
              <a:t>_</a:t>
            </a:r>
            <a:endParaRPr xmlns:a="http://schemas.openxmlformats.org/drawingml/2006/main" lang="en-US" sz="1800" dirty="0">
              <a:latin typeface="+mn-lt"/>
            </a:endParaRPr>
          </a:p>
        </p:txBody>
      </p:sp>
    </p:spTree>
    <p:extLst>
      <p:ext uri="{BB962C8B-B14F-4D97-AF65-F5344CB8AC3E}">
        <p14:creationId xmlns:p14="http://schemas.microsoft.com/office/powerpoint/2010/main" val="3353824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(3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a:t>
            </a:r>
            <a:r xmlns:a="http://schemas.openxmlformats.org/drawingml/2006/main">
              <a:rPr lang="vi" sz="2200" dirty="0" smtClean="0">
                <a:latin typeface="+mn-lt"/>
              </a:rPr>
              <a:t> </a:t>
            </a:r>
            <a:r xmlns:a="http://schemas.openxmlformats.org/drawingml/2006/main">
              <a:rPr lang="vi" sz="2200" b="1"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2228774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Nhiều liên kết truy cập, giao thức</a:t>
            </a:r>
          </a:p>
        </p:txBody>
      </p:sp>
      <p:sp>
        <p:nvSpPr>
          <p:cNvPr id="4" name="Text Placeholder 3"/>
          <p:cNvSpPr>
            <a:spLocks noGrp="1"/>
          </p:cNvSpPr>
          <p:nvPr>
            <p:ph type="body" idx="1"/>
          </p:nvPr>
        </p:nvSpPr>
        <p:spPr>
          <a:xfrm>
            <a:off x="457200" y="1600201"/>
            <a:ext cx="8229600" cy="3067050"/>
          </a:xfrm>
        </p:spPr>
        <p:txBody>
          <a:bodyPr/>
          <a:lstStyle/>
          <a:p>
            <a:pPr xmlns:a="http://schemas.openxmlformats.org/drawingml/2006/main">
              <a:buFont typeface="Wingdings" charset="0"/>
              <a:buNone/>
              <a:defRPr/>
            </a:pPr>
            <a:r xmlns:a="http://schemas.openxmlformats.org/drawingml/2006/main">
              <a:rPr lang="vi" sz="1800" dirty="0"/>
              <a:t>hai loại </a:t>
            </a:r>
            <a:r xmlns:a="http://schemas.openxmlformats.org/drawingml/2006/main">
              <a:rPr lang="vi" sz="1800" dirty="0" smtClean="0"/>
              <a:t>“liên kết”:</a:t>
            </a:r>
            <a:endParaRPr xmlns:a="http://schemas.openxmlformats.org/drawingml/2006/main" lang="en-US" sz="1800" dirty="0"/>
          </a:p>
          <a:p>
            <a:pPr xmlns:a="http://schemas.openxmlformats.org/drawingml/2006/main">
              <a:defRPr/>
            </a:pPr>
            <a:r xmlns:a="http://schemas.openxmlformats.org/drawingml/2006/main">
              <a:rPr lang="vi" sz="1800" dirty="0"/>
              <a:t>điểm-điểm</a:t>
            </a:r>
          </a:p>
          <a:p>
            <a:pPr xmlns:a="http://schemas.openxmlformats.org/drawingml/2006/main" lvl="1">
              <a:defRPr/>
            </a:pPr>
            <a:r xmlns:a="http://schemas.openxmlformats.org/drawingml/2006/main">
              <a:rPr lang="vi" sz="1800" dirty="0" smtClean="0"/>
              <a:t>P</a:t>
            </a:r>
            <a:r xmlns:a="http://schemas.openxmlformats.org/drawingml/2006/main">
              <a:rPr lang="vi" sz="100" dirty="0" smtClean="0"/>
              <a:t> </a:t>
            </a:r>
            <a:r xmlns:a="http://schemas.openxmlformats.org/drawingml/2006/main">
              <a:rPr lang="vi" sz="1800" dirty="0" smtClean="0"/>
              <a:t>P</a:t>
            </a:r>
            <a:r xmlns:a="http://schemas.openxmlformats.org/drawingml/2006/main">
              <a:rPr lang="vi" sz="100" dirty="0" smtClean="0"/>
              <a:t> </a:t>
            </a:r>
            <a:r xmlns:a="http://schemas.openxmlformats.org/drawingml/2006/main">
              <a:rPr lang="vi" sz="1800" dirty="0" smtClean="0"/>
              <a:t>P </a:t>
            </a:r>
            <a:r xmlns:a="http://schemas.openxmlformats.org/drawingml/2006/main">
              <a:rPr lang="vi" sz="1800" dirty="0"/>
              <a:t>để truy cập quay số</a:t>
            </a:r>
          </a:p>
          <a:p>
            <a:pPr xmlns:a="http://schemas.openxmlformats.org/drawingml/2006/main" lvl="1">
              <a:defRPr/>
            </a:pPr>
            <a:r xmlns:a="http://schemas.openxmlformats.org/drawingml/2006/main">
              <a:rPr lang="vi" sz="1800" dirty="0"/>
              <a:t>liên kết điểm-điểm giữa bộ chuyển mạch Ethernet, máy chủ</a:t>
            </a:r>
          </a:p>
          <a:p>
            <a:pPr xmlns:a="http://schemas.openxmlformats.org/drawingml/2006/main">
              <a:defRPr/>
            </a:pPr>
            <a:r xmlns:a="http://schemas.openxmlformats.org/drawingml/2006/main">
              <a:rPr lang="vi" sz="1800" b="1" dirty="0">
                <a:solidFill>
                  <a:schemeClr val="tx1"/>
                </a:solidFill>
              </a:rPr>
              <a:t>phát sóng (dây chia sẻ hoặc phương tiện)</a:t>
            </a:r>
          </a:p>
          <a:p>
            <a:pPr xmlns:a="http://schemas.openxmlformats.org/drawingml/2006/main" lvl="1">
              <a:defRPr/>
            </a:pPr>
            <a:r xmlns:a="http://schemas.openxmlformats.org/drawingml/2006/main">
              <a:rPr lang="vi" sz="1800" dirty="0"/>
              <a:t>Ethernet lỗi thời</a:t>
            </a:r>
          </a:p>
          <a:p>
            <a:pPr xmlns:a="http://schemas.openxmlformats.org/drawingml/2006/main" lvl="1">
              <a:defRPr/>
            </a:pPr>
            <a:r xmlns:a="http://schemas.openxmlformats.org/drawingml/2006/main">
              <a:rPr lang="vi" sz="1800" dirty="0"/>
              <a:t>ngược dòng </a:t>
            </a:r>
            <a:r xmlns:a="http://schemas.openxmlformats.org/drawingml/2006/main">
              <a:rPr lang="vi" sz="1800" dirty="0" smtClean="0"/>
              <a:t>H</a:t>
            </a:r>
            <a:r xmlns:a="http://schemas.openxmlformats.org/drawingml/2006/main">
              <a:rPr lang="vi" sz="100" dirty="0" smtClean="0"/>
              <a:t> </a:t>
            </a:r>
            <a:r xmlns:a="http://schemas.openxmlformats.org/drawingml/2006/main">
              <a:rPr lang="vi" sz="1800" dirty="0" smtClean="0"/>
              <a:t>F</a:t>
            </a:r>
            <a:r xmlns:a="http://schemas.openxmlformats.org/drawingml/2006/main">
              <a:rPr lang="vi" sz="100" dirty="0" smtClean="0"/>
              <a:t> </a:t>
            </a:r>
            <a:r xmlns:a="http://schemas.openxmlformats.org/drawingml/2006/main">
              <a:rPr lang="vi" sz="1800" dirty="0" smtClean="0"/>
              <a:t>C</a:t>
            </a:r>
            <a:endParaRPr xmlns:a="http://schemas.openxmlformats.org/drawingml/2006/main" lang="en-US" sz="1800" dirty="0"/>
          </a:p>
          <a:p>
            <a:pPr xmlns:a="http://schemas.openxmlformats.org/drawingml/2006/main" lvl="1">
              <a:defRPr/>
            </a:pPr>
            <a:r xmlns:a="http://schemas.openxmlformats.org/drawingml/2006/main">
              <a:rPr lang="vi" sz="1800" dirty="0" smtClean="0"/>
              <a:t>LAN </a:t>
            </a:r>
            <a:endParaRPr xmlns:a="http://schemas.openxmlformats.org/drawingml/2006/main" lang="en-US" sz="1800" dirty="0"/>
            <a:r xmlns:a="http://schemas.openxmlformats.org/drawingml/2006/main">
              <a:rPr lang="vi" sz="1800" dirty="0"/>
              <a:t>không dây 802.11</a:t>
            </a:r>
          </a:p>
        </p:txBody>
      </p:sp>
      <p:pic>
        <p:nvPicPr>
          <p:cNvPr id="3" name="Picture 2" descr="4 groups of broadcast types. 1, shared wire, for example, cabled Ethernet. P C’s connect to a wire. 2, shared R F, for example 802 period 11 WiFi. Laptops and a WiFi router emit a signal. 3, shared R F, satellite. A satellite points at satellite receivers. 5, humans at a cocktail party, shared air, acoustical. A group of people talk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90" y="4837830"/>
            <a:ext cx="5177721" cy="1468588"/>
          </a:xfrm>
          <a:prstGeom prst="rect">
            <a:avLst/>
          </a:prstGeom>
        </p:spPr>
      </p:pic>
    </p:spTree>
    <p:extLst>
      <p:ext uri="{BB962C8B-B14F-4D97-AF65-F5344CB8AC3E}">
        <p14:creationId xmlns:p14="http://schemas.microsoft.com/office/powerpoint/2010/main" val="359704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Nhiều giao thức truy cập</a:t>
            </a:r>
          </a:p>
        </p:txBody>
      </p:sp>
      <p:sp>
        <p:nvSpPr>
          <p:cNvPr id="3" name="Text Placeholder 2"/>
          <p:cNvSpPr>
            <a:spLocks noGrp="1"/>
          </p:cNvSpPr>
          <p:nvPr>
            <p:ph type="body" idx="1"/>
          </p:nvPr>
        </p:nvSpPr>
        <p:spPr>
          <a:xfrm>
            <a:off x="457200" y="1600200"/>
            <a:ext cx="8229600" cy="2026403"/>
          </a:xfrm>
        </p:spPr>
        <p:txBody>
          <a:bodyPr/>
          <a:lstStyle/>
          <a:p>
            <a:pPr xmlns:a="http://schemas.openxmlformats.org/drawingml/2006/main">
              <a:defRPr/>
            </a:pPr>
            <a:r xmlns:a="http://schemas.openxmlformats.org/drawingml/2006/main">
              <a:rPr lang="vi" sz="2200" dirty="0" smtClean="0">
                <a:latin typeface="+mn-lt"/>
              </a:rPr>
              <a:t>kênh </a:t>
            </a:r>
            <a:endParaRPr xmlns:a="http://schemas.openxmlformats.org/drawingml/2006/main" lang="en-US" sz="2200" dirty="0">
              <a:latin typeface="+mn-lt"/>
            </a:endParaRPr>
            <a:r xmlns:a="http://schemas.openxmlformats.org/drawingml/2006/main">
              <a:rPr lang="vi" sz="2200" dirty="0">
                <a:latin typeface="+mn-lt"/>
              </a:rPr>
              <a:t>phát sóng chia sẻ duy nhất</a:t>
            </a:r>
          </a:p>
          <a:p>
            <a:pPr xmlns:a="http://schemas.openxmlformats.org/drawingml/2006/main">
              <a:defRPr/>
            </a:pPr>
            <a:r xmlns:a="http://schemas.openxmlformats.org/drawingml/2006/main">
              <a:rPr lang="vi" sz="2200" dirty="0">
                <a:latin typeface="+mn-lt"/>
              </a:rPr>
              <a:t>hai hoặc nhiều lần truyền đồng thời bởi </a:t>
            </a:r>
            <a:r xmlns:a="http://schemas.openxmlformats.org/drawingml/2006/main">
              <a:rPr lang="vi" sz="2200" dirty="0" smtClean="0">
                <a:latin typeface="+mn-lt"/>
              </a:rPr>
              <a:t>các nút: nhiễu</a:t>
            </a:r>
            <a:endParaRPr xmlns:a="http://schemas.openxmlformats.org/drawingml/2006/main" lang="en-US" sz="2200" dirty="0">
              <a:latin typeface="+mn-lt"/>
            </a:endParaRPr>
          </a:p>
          <a:p>
            <a:pPr xmlns:a="http://schemas.openxmlformats.org/drawingml/2006/main" lvl="1">
              <a:defRPr/>
            </a:pPr>
            <a:r xmlns:a="http://schemas.openxmlformats.org/drawingml/2006/main">
              <a:rPr lang="vi" sz="2200" b="1" dirty="0">
                <a:solidFill>
                  <a:schemeClr val="tx1"/>
                </a:solidFill>
                <a:latin typeface="+mn-lt"/>
              </a:rPr>
              <a:t>xung đột </a:t>
            </a:r>
            <a:r xmlns:a="http://schemas.openxmlformats.org/drawingml/2006/main">
              <a:rPr lang="vi" sz="2200" dirty="0">
                <a:latin typeface="+mn-lt"/>
              </a:rPr>
              <a:t>nếu nút nhận được hai hoặc nhiều tín hiệu cùng một </a:t>
            </a:r>
            <a:r xmlns:a="http://schemas.openxmlformats.org/drawingml/2006/main">
              <a:rPr lang="vi" sz="2200" dirty="0" smtClean="0">
                <a:latin typeface="+mn-lt"/>
              </a:rPr>
              <a:t>lúc</a:t>
            </a:r>
            <a:endParaRPr xmlns:a="http://schemas.openxmlformats.org/drawingml/2006/main" lang="en-US" sz="2200" dirty="0">
              <a:latin typeface="+mn-lt"/>
            </a:endParaRPr>
          </a:p>
        </p:txBody>
      </p:sp>
      <p:sp>
        <p:nvSpPr>
          <p:cNvPr id="4" name="Text Placeholder 3"/>
          <p:cNvSpPr>
            <a:spLocks noGrp="1"/>
          </p:cNvSpPr>
          <p:nvPr>
            <p:ph type="body" idx="2"/>
          </p:nvPr>
        </p:nvSpPr>
        <p:spPr>
          <a:xfrm>
            <a:off x="457200" y="3763963"/>
            <a:ext cx="8229600" cy="2357868"/>
          </a:xfrm>
        </p:spPr>
        <p:txBody>
          <a:bodyPr/>
          <a:lstStyle/>
          <a:p>
            <a:pPr xmlns:a="http://schemas.openxmlformats.org/drawingml/2006/main" marL="0" indent="0">
              <a:buFont typeface="Wingdings" charset="0"/>
              <a:buNone/>
              <a:defRPr/>
            </a:pPr>
            <a:r xmlns:a="http://schemas.openxmlformats.org/drawingml/2006/main">
              <a:rPr lang="vi" sz="2200" b="1" dirty="0">
                <a:solidFill>
                  <a:schemeClr val="tx1"/>
                </a:solidFill>
                <a:latin typeface="+mn-lt"/>
              </a:rPr>
              <a:t>giao thức đa truy cập</a:t>
            </a:r>
          </a:p>
          <a:p>
            <a:pPr xmlns:a="http://schemas.openxmlformats.org/drawingml/2006/main">
              <a:defRPr/>
            </a:pPr>
            <a:r xmlns:a="http://schemas.openxmlformats.org/drawingml/2006/main">
              <a:rPr lang="vi" sz="2200" dirty="0">
                <a:latin typeface="+mn-lt"/>
              </a:rPr>
              <a:t>thuật toán phân tán xác định cách các nút chia sẻ kênh, nghĩa là xác định khi nào nút có thể truyền</a:t>
            </a:r>
          </a:p>
          <a:p>
            <a:pPr xmlns:a="http://schemas.openxmlformats.org/drawingml/2006/main">
              <a:defRPr/>
            </a:pPr>
            <a:r xmlns:a="http://schemas.openxmlformats.org/drawingml/2006/main">
              <a:rPr lang="vi" sz="2200" dirty="0">
                <a:latin typeface="+mn-lt"/>
              </a:rPr>
              <a:t>truyền thông về chia sẻ kênh phải sử dụng chính kênh!</a:t>
            </a:r>
          </a:p>
          <a:p>
            <a:pPr xmlns:a="http://schemas.openxmlformats.org/drawingml/2006/main" lvl="1">
              <a:defRPr/>
            </a:pPr>
            <a:r xmlns:a="http://schemas.openxmlformats.org/drawingml/2006/main">
              <a:rPr lang="vi" sz="2200" dirty="0">
                <a:latin typeface="+mn-lt"/>
              </a:rPr>
              <a:t>không có kênh ngoài băng tần để </a:t>
            </a:r>
            <a:r xmlns:a="http://schemas.openxmlformats.org/drawingml/2006/main">
              <a:rPr lang="vi" sz="2200" dirty="0" smtClean="0">
                <a:latin typeface="+mn-lt"/>
              </a:rPr>
              <a:t>phối hợp</a:t>
            </a:r>
            <a:endParaRPr xmlns:a="http://schemas.openxmlformats.org/drawingml/2006/main" lang="en-US" sz="2200" dirty="0">
              <a:latin typeface="+mn-lt"/>
            </a:endParaRPr>
          </a:p>
        </p:txBody>
      </p:sp>
    </p:spTree>
    <p:extLst>
      <p:ext uri="{BB962C8B-B14F-4D97-AF65-F5344CB8AC3E}">
        <p14:creationId xmlns:p14="http://schemas.microsoft.com/office/powerpoint/2010/main" val="447445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Một </a:t>
            </a:r>
            <a:r xmlns:a="http://schemas.openxmlformats.org/drawingml/2006/main">
              <a:rPr lang="vi" dirty="0">
                <a:latin typeface="Times New Roman" panose="02020603050405020304" pitchFamily="18" charset="0"/>
                <a:cs typeface="Times New Roman" panose="02020603050405020304" pitchFamily="18" charset="0"/>
              </a:rPr>
              <a:t>giao thức đa truy cập </a:t>
            </a:r>
            <a:r xmlns:a="http://schemas.openxmlformats.org/drawingml/2006/main">
              <a:rPr lang="vi" dirty="0" smtClean="0">
                <a:latin typeface="Times New Roman" panose="02020603050405020304" pitchFamily="18" charset="0"/>
                <a:cs typeface="Times New Roman" panose="02020603050405020304" pitchFamily="18" charset="0"/>
              </a:rPr>
              <a:t>lý tưởng</a:t>
            </a:r>
          </a:p>
        </p:txBody>
      </p:sp>
      <p:sp>
        <p:nvSpPr>
          <p:cNvPr id="8" name="Content Placeholder 7"/>
          <p:cNvSpPr>
            <a:spLocks noGrp="1"/>
          </p:cNvSpPr>
          <p:nvPr>
            <p:ph idx="1"/>
          </p:nvPr>
        </p:nvSpPr>
        <p:spPr>
          <a:xfrm>
            <a:off x="457199" y="1600200"/>
            <a:ext cx="8296275" cy="2862826"/>
          </a:xfrm>
        </p:spPr>
        <p:txBody>
          <a:bodyPr/>
          <a:lstStyle/>
          <a:p>
            <a:pPr xmlns:a="http://schemas.openxmlformats.org/drawingml/2006/main">
              <a:buFont typeface="Wingdings" charset="0"/>
              <a:buNone/>
              <a:defRPr/>
            </a:pPr>
            <a:r xmlns:a="http://schemas.openxmlformats.org/drawingml/2006/main">
              <a:rPr lang="vi" sz="2200" b="1" dirty="0" smtClean="0">
                <a:solidFill>
                  <a:schemeClr val="tx1"/>
                </a:solidFill>
                <a:latin typeface="+mn-lt"/>
              </a:rPr>
              <a:t>được cho:</a:t>
            </a:r>
            <a:r xmlns:a="http://schemas.openxmlformats.org/drawingml/2006/main">
              <a:rPr lang="vi" sz="2200" dirty="0" smtClean="0">
                <a:solidFill>
                  <a:srgbClr val="CC0000"/>
                </a:solidFill>
                <a:latin typeface="+mn-lt"/>
              </a:rPr>
              <a:t> </a:t>
            </a:r>
            <a:r xmlns:a="http://schemas.openxmlformats.org/drawingml/2006/main">
              <a:rPr lang="vi" sz="2200" dirty="0" smtClean="0">
                <a:latin typeface="+mn-lt"/>
              </a:rPr>
              <a:t>kênh quảng bá tốc độ R bps</a:t>
            </a:r>
          </a:p>
          <a:p>
            <a:pPr xmlns:a="http://schemas.openxmlformats.org/drawingml/2006/main">
              <a:buFont typeface="Wingdings" charset="0"/>
              <a:buNone/>
              <a:defRPr/>
            </a:pPr>
            <a:r xmlns:a="http://schemas.openxmlformats.org/drawingml/2006/main">
              <a:rPr lang="vi" sz="2200" b="1" dirty="0" smtClean="0">
                <a:solidFill>
                  <a:schemeClr val="tx1"/>
                </a:solidFill>
                <a:latin typeface="+mn-lt"/>
              </a:rPr>
              <a:t>mong muốn:</a:t>
            </a:r>
          </a:p>
          <a:p>
            <a:pPr xmlns:a="http://schemas.openxmlformats.org/drawingml/2006/main" marL="432000" lvl="1" indent="-432000">
              <a:spcBef>
                <a:spcPts val="1500"/>
              </a:spcBef>
              <a:buFont typeface="+mj-lt"/>
              <a:buAutoNum type="arabicPeriod"/>
              <a:defRPr/>
            </a:pPr>
            <a:r xmlns:a="http://schemas.openxmlformats.org/drawingml/2006/main">
              <a:rPr lang="vi" sz="2200" dirty="0" smtClean="0">
                <a:latin typeface="+mn-lt"/>
              </a:rPr>
              <a:t>khi </a:t>
            </a:r>
            <a:r xmlns:a="http://schemas.openxmlformats.org/drawingml/2006/main">
              <a:rPr lang="vi" sz="2200" dirty="0">
                <a:latin typeface="+mn-lt"/>
              </a:rPr>
              <a:t>một nút muốn truyền, nó có thể gửi ở tốc độ R.</a:t>
            </a:r>
          </a:p>
          <a:p>
            <a:pPr xmlns:a="http://schemas.openxmlformats.org/drawingml/2006/main" marL="432000" lvl="1" indent="-432000">
              <a:spcBef>
                <a:spcPts val="1500"/>
              </a:spcBef>
              <a:buFont typeface="+mj-lt"/>
              <a:buAutoNum type="arabicPeriod"/>
              <a:defRPr/>
            </a:pPr>
            <a:r xmlns:a="http://schemas.openxmlformats.org/drawingml/2006/main">
              <a:rPr lang="vi" sz="2200" dirty="0" smtClean="0">
                <a:latin typeface="+mn-lt"/>
              </a:rPr>
              <a:t>khi </a:t>
            </a:r>
            <a:r xmlns:a="http://schemas.openxmlformats.org/drawingml/2006/main">
              <a:rPr lang="vi" sz="2200" dirty="0">
                <a:latin typeface="+mn-lt"/>
              </a:rPr>
              <a:t>M nút muốn truyền, mỗi nút có thể gửi ở tốc độ trung bình R/M</a:t>
            </a:r>
          </a:p>
          <a:p>
            <a:pPr xmlns:a="http://schemas.openxmlformats.org/drawingml/2006/main" marL="432000" lvl="1" indent="-432000">
              <a:spcBef>
                <a:spcPts val="1500"/>
              </a:spcBef>
              <a:buFont typeface="+mj-lt"/>
              <a:buAutoNum type="arabicPeriod"/>
              <a:defRPr/>
            </a:pPr>
            <a:r xmlns:a="http://schemas.openxmlformats.org/drawingml/2006/main">
              <a:rPr lang="vi" sz="2200" dirty="0" smtClean="0">
                <a:latin typeface="+mn-lt"/>
              </a:rPr>
              <a:t>hoàn toàn </a:t>
            </a:r>
            <a:r xmlns:a="http://schemas.openxmlformats.org/drawingml/2006/main">
              <a:rPr lang="vi" sz="2200" dirty="0">
                <a:latin typeface="+mn-lt"/>
              </a:rPr>
              <a:t>phi tập trung </a:t>
            </a:r>
            <a:r xmlns:a="http://schemas.openxmlformats.org/drawingml/2006/main">
              <a:rPr lang="vi" sz="2200" dirty="0" smtClean="0">
                <a:latin typeface="+mn-lt"/>
              </a:rPr>
              <a:t>:</a:t>
            </a:r>
            <a:endParaRPr xmlns:a="http://schemas.openxmlformats.org/drawingml/2006/main" lang="en-US" sz="2200" dirty="0">
              <a:latin typeface="+mn-lt"/>
            </a:endParaRPr>
          </a:p>
        </p:txBody>
      </p:sp>
      <p:sp>
        <p:nvSpPr>
          <p:cNvPr id="10" name="Content Placeholder 9"/>
          <p:cNvSpPr>
            <a:spLocks noGrp="1"/>
          </p:cNvSpPr>
          <p:nvPr>
            <p:ph idx="14"/>
          </p:nvPr>
        </p:nvSpPr>
        <p:spPr>
          <a:xfrm>
            <a:off x="457199" y="4567236"/>
            <a:ext cx="8296275" cy="809625"/>
          </a:xfrm>
        </p:spPr>
        <p:txBody>
          <a:bodyPr/>
          <a:lstStyle/>
          <a:p>
            <a:pPr xmlns:a="http://schemas.openxmlformats.org/drawingml/2006/main" marL="741600" lvl="2" indent="-284400">
              <a:buFont typeface="Arial" panose="020B0604020202020204" pitchFamily="34" charset="0"/>
              <a:buChar char="–"/>
              <a:defRPr/>
            </a:pPr>
            <a:r xmlns:a="http://schemas.openxmlformats.org/drawingml/2006/main">
              <a:rPr lang="vi" sz="2200" dirty="0">
                <a:latin typeface="+mn-lt"/>
              </a:rPr>
              <a:t>không có nút đặc biệt để phối hợp truyền</a:t>
            </a:r>
          </a:p>
          <a:p>
            <a:pPr xmlns:a="http://schemas.openxmlformats.org/drawingml/2006/main" marL="741600" lvl="2" indent="-284400">
              <a:buFont typeface="Arial" panose="020B0604020202020204" pitchFamily="34" charset="0"/>
              <a:buChar char="–"/>
              <a:defRPr/>
            </a:pPr>
            <a:r xmlns:a="http://schemas.openxmlformats.org/drawingml/2006/main">
              <a:rPr lang="vi" sz="2200" dirty="0">
                <a:latin typeface="+mn-lt"/>
              </a:rPr>
              <a:t>không đồng bộ hóa đồng hồ, khe cắm</a:t>
            </a:r>
          </a:p>
        </p:txBody>
      </p:sp>
      <p:sp>
        <p:nvSpPr>
          <p:cNvPr id="11" name="Content Placeholder 10"/>
          <p:cNvSpPr>
            <a:spLocks noGrp="1"/>
          </p:cNvSpPr>
          <p:nvPr>
            <p:ph idx="15"/>
          </p:nvPr>
        </p:nvSpPr>
        <p:spPr>
          <a:xfrm>
            <a:off x="457199" y="5481071"/>
            <a:ext cx="8229600" cy="457200"/>
          </a:xfrm>
        </p:spPr>
        <p:txBody>
          <a:bodyPr/>
          <a:lstStyle/>
          <a:p>
            <a:pPr xmlns:a="http://schemas.openxmlformats.org/drawingml/2006/main" marL="432000" indent="-432000">
              <a:buFont typeface="+mj-lt"/>
              <a:buAutoNum type="arabicPeriod" startAt="4"/>
            </a:pPr>
            <a:r xmlns:a="http://schemas.openxmlformats.org/drawingml/2006/main">
              <a:rPr lang="vi" sz="2200" dirty="0" smtClean="0">
                <a:latin typeface="+mn-lt"/>
              </a:rPr>
              <a:t>giản dị</a:t>
            </a:r>
            <a:endParaRPr xmlns:a="http://schemas.openxmlformats.org/drawingml/2006/main" lang="en-US" sz="2200" dirty="0">
              <a:latin typeface="+mn-lt"/>
            </a:endParaRPr>
          </a:p>
        </p:txBody>
      </p:sp>
    </p:spTree>
    <p:extLst>
      <p:ext uri="{BB962C8B-B14F-4D97-AF65-F5344CB8AC3E}">
        <p14:creationId xmlns:p14="http://schemas.microsoft.com/office/powerpoint/2010/main" val="1339476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tx2"/>
                </a:solidFill>
              </a:rPr>
              <a:t>Lớp liên kết và mạng LAN</a:t>
            </a:r>
          </a:p>
        </p:txBody>
      </p:sp>
      <p:sp>
        <p:nvSpPr>
          <p:cNvPr id="3" name="Text Placeholder 2"/>
          <p:cNvSpPr>
            <a:spLocks noGrp="1"/>
          </p:cNvSpPr>
          <p:nvPr>
            <p:ph type="body" idx="1"/>
          </p:nvPr>
        </p:nvSpPr>
        <p:spPr/>
        <p:txBody>
          <a:bodyPr/>
          <a:lstStyle/>
          <a:p>
            <a:pPr xmlns:a="http://schemas.openxmlformats.org/drawingml/2006/main">
              <a:buFont typeface="Wingdings" charset="0"/>
              <a:buNone/>
              <a:defRPr/>
            </a:pPr>
            <a:r xmlns:a="http://schemas.openxmlformats.org/drawingml/2006/main">
              <a:rPr lang="vi" b="1" dirty="0" smtClean="0">
                <a:solidFill>
                  <a:schemeClr val="tx1"/>
                </a:solidFill>
              </a:rPr>
              <a:t>mục tiêu của chúng tôi:</a:t>
            </a:r>
          </a:p>
          <a:p>
            <a:pPr xmlns:a="http://schemas.openxmlformats.org/drawingml/2006/main">
              <a:defRPr/>
            </a:pPr>
            <a:r xmlns:a="http://schemas.openxmlformats.org/drawingml/2006/main">
              <a:rPr lang="vi" dirty="0" smtClean="0"/>
              <a:t>hiểu các nguyên tắc đằng sau các dịch vụ lớp liên kết:</a:t>
            </a:r>
          </a:p>
          <a:p>
            <a:pPr xmlns:a="http://schemas.openxmlformats.org/drawingml/2006/main" lvl="1">
              <a:defRPr/>
            </a:pPr>
            <a:r xmlns:a="http://schemas.openxmlformats.org/drawingml/2006/main">
              <a:rPr lang="vi" dirty="0" smtClean="0"/>
              <a:t>lỗi </a:t>
            </a:r>
            <a:r xmlns:a="http://schemas.openxmlformats.org/drawingml/2006/main">
              <a:rPr lang="vi" dirty="0"/>
              <a:t>, sửa lỗi</a:t>
            </a:r>
          </a:p>
          <a:p>
            <a:pPr xmlns:a="http://schemas.openxmlformats.org/drawingml/2006/main" lvl="1">
              <a:defRPr/>
            </a:pPr>
            <a:r xmlns:a="http://schemas.openxmlformats.org/drawingml/2006/main">
              <a:rPr lang="vi" dirty="0"/>
              <a:t>chia sẻ một kênh quảng bá: đa truy cập</a:t>
            </a:r>
          </a:p>
          <a:p>
            <a:pPr xmlns:a="http://schemas.openxmlformats.org/drawingml/2006/main" lvl="1">
              <a:defRPr/>
            </a:pPr>
            <a:r xmlns:a="http://schemas.openxmlformats.org/drawingml/2006/main">
              <a:rPr lang="vi" dirty="0"/>
              <a:t>địa chỉ lớp liên kết</a:t>
            </a:r>
          </a:p>
          <a:p>
            <a:pPr xmlns:a="http://schemas.openxmlformats.org/drawingml/2006/main" lvl="1">
              <a:defRPr/>
            </a:pPr>
            <a:r xmlns:a="http://schemas.openxmlformats.org/drawingml/2006/main">
              <a:rPr lang="vi" dirty="0"/>
              <a:t>mạng cục bộ: Ethernet, </a:t>
            </a:r>
            <a:r xmlns:a="http://schemas.openxmlformats.org/drawingml/2006/main">
              <a:rPr lang="vi" dirty="0" smtClean="0"/>
              <a:t>V</a:t>
            </a:r>
            <a:r xmlns:a="http://schemas.openxmlformats.org/drawingml/2006/main">
              <a:rPr lang="vi" sz="100" dirty="0" smtClean="0"/>
              <a:t> </a:t>
            </a:r>
            <a:r xmlns:a="http://schemas.openxmlformats.org/drawingml/2006/main">
              <a:rPr lang="vi" dirty="0" smtClean="0"/>
              <a:t>mạng LAN</a:t>
            </a:r>
            <a:endParaRPr xmlns:a="http://schemas.openxmlformats.org/drawingml/2006/main" lang="en-US" dirty="0">
              <a:solidFill>
                <a:srgbClr val="000099"/>
              </a:solidFill>
            </a:endParaRPr>
          </a:p>
          <a:p>
            <a:pPr xmlns:a="http://schemas.openxmlformats.org/drawingml/2006/main">
              <a:defRPr/>
            </a:pPr>
            <a:r xmlns:a="http://schemas.openxmlformats.org/drawingml/2006/main">
              <a:rPr lang="vi" dirty="0" smtClean="0"/>
              <a:t>công nghệ </a:t>
            </a:r>
            <a:endParaRPr xmlns:a="http://schemas.openxmlformats.org/drawingml/2006/main" lang="en-US" dirty="0"/>
            <a:r xmlns:a="http://schemas.openxmlformats.org/drawingml/2006/main">
              <a:rPr lang="vi" dirty="0"/>
              <a:t>lớp liên kết khác nhau</a:t>
            </a:r>
          </a:p>
        </p:txBody>
      </p:sp>
    </p:spTree>
    <p:extLst>
      <p:ext uri="{BB962C8B-B14F-4D97-AF65-F5344CB8AC3E}">
        <p14:creationId xmlns:p14="http://schemas.microsoft.com/office/powerpoint/2010/main" val="1078608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Giao thức </a:t>
            </a:r>
            <a:r xmlns:a="http://schemas.openxmlformats.org/drawingml/2006/main">
              <a:rPr lang="vi" dirty="0" smtClean="0"/>
              <a:t>C </a:t>
            </a:r>
            <a:r xmlns:a="http://schemas.openxmlformats.org/drawingml/2006/main">
              <a:rPr lang="vi" dirty="0"/>
              <a:t>: Phân loại</a:t>
            </a:r>
          </a:p>
        </p:txBody>
      </p:sp>
      <p:sp>
        <p:nvSpPr>
          <p:cNvPr id="3" name="Text Placeholder 2"/>
          <p:cNvSpPr>
            <a:spLocks noGrp="1"/>
          </p:cNvSpPr>
          <p:nvPr>
            <p:ph type="body" idx="1"/>
          </p:nvPr>
        </p:nvSpPr>
        <p:spPr>
          <a:xfrm>
            <a:off x="457200" y="1600200"/>
            <a:ext cx="8229600" cy="4770120"/>
          </a:xfrm>
        </p:spPr>
        <p:txBody>
          <a:bodyPr/>
          <a:lstStyle/>
          <a:p>
            <a:pPr xmlns:a="http://schemas.openxmlformats.org/drawingml/2006/main">
              <a:buFont typeface="Wingdings" charset="0"/>
              <a:buNone/>
              <a:defRPr/>
            </a:pPr>
            <a:r xmlns:a="http://schemas.openxmlformats.org/drawingml/2006/main">
              <a:rPr lang="vi" sz="2200" dirty="0"/>
              <a:t>ba lớp rộng:</a:t>
            </a:r>
          </a:p>
          <a:p>
            <a:pPr xmlns:a="http://schemas.openxmlformats.org/drawingml/2006/main">
              <a:defRPr/>
            </a:pPr>
            <a:r xmlns:a="http://schemas.openxmlformats.org/drawingml/2006/main">
              <a:rPr lang="vi" sz="2200" b="1" dirty="0">
                <a:solidFill>
                  <a:schemeClr val="tx1"/>
                </a:solidFill>
              </a:rPr>
              <a:t>phân vùng kênh</a:t>
            </a:r>
          </a:p>
          <a:p>
            <a:pPr xmlns:a="http://schemas.openxmlformats.org/drawingml/2006/main" lvl="1">
              <a:defRPr/>
            </a:pPr>
            <a:r xmlns:a="http://schemas.openxmlformats.org/drawingml/2006/main">
              <a:rPr lang="vi" sz="2200" dirty="0"/>
              <a:t>chia kênh thành các </a:t>
            </a:r>
            <a:r xmlns:a="http://schemas.openxmlformats.org/drawingml/2006/main">
              <a:rPr lang="vi" sz="2200" dirty="0" smtClean="0"/>
              <a:t>“phần” nhỏ hơn </a:t>
            </a:r>
            <a:r xmlns:a="http://schemas.openxmlformats.org/drawingml/2006/main">
              <a:rPr lang="vi" sz="2200" dirty="0"/>
              <a:t>(khe thời gian, tần số, mã)</a:t>
            </a:r>
          </a:p>
          <a:p>
            <a:pPr xmlns:a="http://schemas.openxmlformats.org/drawingml/2006/main" lvl="1">
              <a:defRPr/>
            </a:pPr>
            <a:r xmlns:a="http://schemas.openxmlformats.org/drawingml/2006/main">
              <a:rPr lang="vi" sz="2200" dirty="0"/>
              <a:t>phân bổ mảnh cho nút để sử dụng độc quyền</a:t>
            </a:r>
          </a:p>
          <a:p>
            <a:pPr xmlns:a="http://schemas.openxmlformats.org/drawingml/2006/main">
              <a:defRPr/>
            </a:pPr>
            <a:r xmlns:a="http://schemas.openxmlformats.org/drawingml/2006/main">
              <a:rPr lang="vi" sz="2200" b="1" dirty="0">
                <a:solidFill>
                  <a:schemeClr val="tx1"/>
                </a:solidFill>
              </a:rPr>
              <a:t>truy cập ngẫu nhiên</a:t>
            </a:r>
          </a:p>
          <a:p>
            <a:pPr xmlns:a="http://schemas.openxmlformats.org/drawingml/2006/main" lvl="1">
              <a:defRPr/>
            </a:pPr>
            <a:r xmlns:a="http://schemas.openxmlformats.org/drawingml/2006/main">
              <a:rPr lang="vi" sz="2200" dirty="0"/>
              <a:t>kênh không bị chia cắt, cho phép va chạm</a:t>
            </a:r>
          </a:p>
          <a:p>
            <a:pPr xmlns:a="http://schemas.openxmlformats.org/drawingml/2006/main" lvl="1">
              <a:defRPr/>
            </a:pPr>
            <a:r xmlns:a="http://schemas.openxmlformats.org/drawingml/2006/main">
              <a:rPr lang="vi" sz="2200" dirty="0" smtClean="0"/>
              <a:t>"phục hồi" </a:t>
            </a:r>
            <a:r xmlns:a="http://schemas.openxmlformats.org/drawingml/2006/main">
              <a:rPr lang="vi" sz="2200" dirty="0"/>
              <a:t>từ va chạm</a:t>
            </a:r>
          </a:p>
          <a:p>
            <a:pPr xmlns:a="http://schemas.openxmlformats.org/drawingml/2006/main">
              <a:defRPr/>
            </a:pPr>
            <a:r xmlns:a="http://schemas.openxmlformats.org/drawingml/2006/main">
              <a:rPr lang="vi" sz="2200" b="1" dirty="0" smtClean="0">
                <a:solidFill>
                  <a:schemeClr val="tx1"/>
                </a:solidFill>
              </a:rPr>
              <a:t>“thay phiên nhau”</a:t>
            </a:r>
            <a:endParaRPr xmlns:a="http://schemas.openxmlformats.org/drawingml/2006/main" lang="en-US" sz="2200" b="1" dirty="0">
              <a:solidFill>
                <a:schemeClr val="tx1"/>
              </a:solidFill>
            </a:endParaRPr>
          </a:p>
          <a:p>
            <a:pPr xmlns:a="http://schemas.openxmlformats.org/drawingml/2006/main" lvl="1">
              <a:defRPr/>
            </a:pPr>
            <a:r xmlns:a="http://schemas.openxmlformats.org/drawingml/2006/main">
              <a:rPr lang="vi" sz="2200" dirty="0"/>
              <a:t>các nút thay phiên nhau, nhưng các nút có nhiều thứ để gửi hơn có thể mất nhiều </a:t>
            </a:r>
            <a:r xmlns:a="http://schemas.openxmlformats.org/drawingml/2006/main">
              <a:rPr lang="vi" sz="2200" dirty="0" smtClean="0"/>
              <a:t>lượt hơn</a:t>
            </a:r>
            <a:endParaRPr xmlns:a="http://schemas.openxmlformats.org/drawingml/2006/main" lang="en-US" sz="2200" dirty="0"/>
          </a:p>
        </p:txBody>
      </p:sp>
    </p:spTree>
    <p:extLst>
      <p:ext uri="{BB962C8B-B14F-4D97-AF65-F5344CB8AC3E}">
        <p14:creationId xmlns:p14="http://schemas.microsoft.com/office/powerpoint/2010/main" val="547049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1400" cy="1097279"/>
          </a:xfrm>
        </p:spPr>
        <p:txBody>
          <a:bodyPr/>
          <a:lstStyle/>
          <a:p>
            <a:r xmlns:a="http://schemas.openxmlformats.org/drawingml/2006/main">
              <a:rPr lang="vi" dirty="0" smtClean="0"/>
              <a:t>Giao thức MAC phân vùng kênh: T</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endParaRPr xmlns:a="http://schemas.openxmlformats.org/drawingml/2006/main" lang="en-IN" dirty="0"/>
          </a:p>
        </p:txBody>
      </p:sp>
      <p:sp>
        <p:nvSpPr>
          <p:cNvPr id="3" name="Text Placeholder 2"/>
          <p:cNvSpPr>
            <a:spLocks noGrp="1"/>
          </p:cNvSpPr>
          <p:nvPr>
            <p:ph type="body" idx="1"/>
          </p:nvPr>
        </p:nvSpPr>
        <p:spPr>
          <a:xfrm>
            <a:off x="457200" y="1600200"/>
            <a:ext cx="8124825" cy="3219450"/>
          </a:xfrm>
        </p:spPr>
        <p:txBody>
          <a:bodyPr/>
          <a:lstStyle/>
          <a:p>
            <a:pPr xmlns:a="http://schemas.openxmlformats.org/drawingml/2006/main" marL="0" indent="0">
              <a:buFont typeface="Wingdings" charset="0"/>
              <a:buNone/>
              <a:defRPr/>
            </a:pPr>
            <a:r xmlns:a="http://schemas.openxmlformats.org/drawingml/2006/main">
              <a:rPr lang="vi" sz="2200" b="1" dirty="0" smtClean="0">
                <a:solidFill>
                  <a:schemeClr val="tx1"/>
                </a:solidFill>
              </a:rPr>
              <a:t>t</a:t>
            </a:r>
            <a:r xmlns:a="http://schemas.openxmlformats.org/drawingml/2006/main">
              <a:rPr lang="vi" sz="100" b="1" dirty="0" smtClean="0">
                <a:solidFill>
                  <a:schemeClr val="tx1"/>
                </a:solidFill>
              </a:rPr>
              <a:t> </a:t>
            </a:r>
            <a:r xmlns:a="http://schemas.openxmlformats.org/drawingml/2006/main">
              <a:rPr lang="vi" sz="2200" b="1" dirty="0" smtClean="0">
                <a:solidFill>
                  <a:schemeClr val="tx1"/>
                </a:solidFill>
              </a:rPr>
              <a:t>Đ.</a:t>
            </a:r>
            <a:r xmlns:a="http://schemas.openxmlformats.org/drawingml/2006/main">
              <a:rPr lang="vi" sz="100" b="1" dirty="0" smtClean="0">
                <a:solidFill>
                  <a:schemeClr val="tx1"/>
                </a:solidFill>
              </a:rPr>
              <a:t> </a:t>
            </a:r>
            <a:r xmlns:a="http://schemas.openxmlformats.org/drawingml/2006/main">
              <a:rPr lang="vi" sz="2200" b="1" dirty="0" smtClean="0">
                <a:solidFill>
                  <a:schemeClr val="tx1"/>
                </a:solidFill>
              </a:rPr>
              <a:t>m</a:t>
            </a:r>
            <a:r xmlns:a="http://schemas.openxmlformats.org/drawingml/2006/main">
              <a:rPr lang="vi" sz="100" b="1" dirty="0" smtClean="0">
                <a:solidFill>
                  <a:schemeClr val="tx1"/>
                </a:solidFill>
              </a:rPr>
              <a:t> </a:t>
            </a:r>
            <a:r xmlns:a="http://schemas.openxmlformats.org/drawingml/2006/main">
              <a:rPr lang="vi" sz="2200" b="1" dirty="0" smtClean="0">
                <a:solidFill>
                  <a:schemeClr val="tx1"/>
                </a:solidFill>
              </a:rPr>
              <a:t>A </a:t>
            </a:r>
            <a:r xmlns:a="http://schemas.openxmlformats.org/drawingml/2006/main">
              <a:rPr lang="vi" sz="2200" b="1" dirty="0">
                <a:solidFill>
                  <a:schemeClr val="tx1"/>
                </a:solidFill>
              </a:rPr>
              <a:t>: đa </a:t>
            </a:r>
            <a:r xmlns:a="http://schemas.openxmlformats.org/drawingml/2006/main">
              <a:rPr lang="vi" sz="2200" b="1" dirty="0" smtClean="0">
                <a:solidFill>
                  <a:schemeClr val="tx1"/>
                </a:solidFill>
              </a:rPr>
              <a:t>truy cập phân chia theo thời gian</a:t>
            </a:r>
            <a:endParaRPr xmlns:a="http://schemas.openxmlformats.org/drawingml/2006/main" lang="en-US" sz="2200" b="1" dirty="0">
              <a:solidFill>
                <a:schemeClr val="tx1"/>
              </a:solidFill>
            </a:endParaRPr>
          </a:p>
          <a:p>
            <a:pPr xmlns:a="http://schemas.openxmlformats.org/drawingml/2006/main">
              <a:defRPr/>
            </a:pPr>
            <a:r xmlns:a="http://schemas.openxmlformats.org/drawingml/2006/main">
              <a:rPr lang="vi" sz="2200" dirty="0"/>
              <a:t>truy cập vào kênh trong </a:t>
            </a:r>
            <a:r xmlns:a="http://schemas.openxmlformats.org/drawingml/2006/main">
              <a:rPr lang="vi" sz="2200" dirty="0" smtClean="0"/>
              <a:t>"vòng"</a:t>
            </a:r>
            <a:endParaRPr xmlns:a="http://schemas.openxmlformats.org/drawingml/2006/main" lang="en-US" sz="2200" dirty="0"/>
          </a:p>
          <a:p>
            <a:pPr xmlns:a="http://schemas.openxmlformats.org/drawingml/2006/main">
              <a:defRPr/>
            </a:pPr>
            <a:r xmlns:a="http://schemas.openxmlformats.org/drawingml/2006/main">
              <a:rPr lang="vi" sz="2200" dirty="0"/>
              <a:t>mỗi trạm có khe có độ dài cố định (độ dài = thời gian truyền gói) trong mỗi </a:t>
            </a:r>
            <a:r xmlns:a="http://schemas.openxmlformats.org/drawingml/2006/main">
              <a:rPr lang="vi" sz="2200" dirty="0" smtClean="0"/>
              <a:t>vòng</a:t>
            </a:r>
            <a:endParaRPr xmlns:a="http://schemas.openxmlformats.org/drawingml/2006/main" lang="en-US" sz="2200" dirty="0"/>
          </a:p>
          <a:p>
            <a:pPr xmlns:a="http://schemas.openxmlformats.org/drawingml/2006/main">
              <a:defRPr/>
            </a:pPr>
            <a:r xmlns:a="http://schemas.openxmlformats.org/drawingml/2006/main">
              <a:rPr lang="vi" sz="2200" dirty="0"/>
              <a:t>các khe không sử dụng không </a:t>
            </a:r>
            <a:r xmlns:a="http://schemas.openxmlformats.org/drawingml/2006/main">
              <a:rPr lang="vi" sz="2200" dirty="0" smtClean="0"/>
              <a:t>hoạt động</a:t>
            </a:r>
            <a:endParaRPr xmlns:a="http://schemas.openxmlformats.org/drawingml/2006/main" lang="en-US" sz="2200" dirty="0"/>
          </a:p>
          <a:p>
            <a:pPr xmlns:a="http://schemas.openxmlformats.org/drawingml/2006/main">
              <a:defRPr/>
            </a:pPr>
            <a:r xmlns:a="http://schemas.openxmlformats.org/drawingml/2006/main">
              <a:rPr lang="vi" sz="2200" dirty="0" smtClean="0"/>
              <a:t>LAN </a:t>
            </a:r>
            <a:r xmlns:a="http://schemas.openxmlformats.org/drawingml/2006/main">
              <a:rPr lang="vi" sz="2200" dirty="0"/>
              <a:t>6 trạm </a:t>
            </a:r>
            <a:r xmlns:a="http://schemas.openxmlformats.org/drawingml/2006/main">
              <a:rPr lang="vi" sz="2200" dirty="0"/>
              <a:t>, 1,3,4 có gói để gửi, các khe 2,5,6 </a:t>
            </a:r>
            <a:r xmlns:a="http://schemas.openxmlformats.org/drawingml/2006/main">
              <a:rPr lang="vi" sz="2200" dirty="0" smtClean="0"/>
              <a:t>nhàn rỗi</a:t>
            </a:r>
            <a:endParaRPr xmlns:a="http://schemas.openxmlformats.org/drawingml/2006/main" lang="en-US" sz="2200" dirty="0"/>
          </a:p>
        </p:txBody>
      </p:sp>
      <p:pic>
        <p:nvPicPr>
          <p:cNvPr id="5" name="Picture 4" descr="A diagram has 2 identical parts side by side on a horizontal line. Each part has a width of 6 slot frames. On the line, each part has numbered boxes. 1, box. 2, blank. 3, box. 4, box. 5, blank. 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2" y="5039762"/>
            <a:ext cx="7585116" cy="1003084"/>
          </a:xfrm>
          <a:prstGeom prst="rect">
            <a:avLst/>
          </a:prstGeom>
        </p:spPr>
      </p:pic>
    </p:spTree>
    <p:extLst>
      <p:ext uri="{BB962C8B-B14F-4D97-AF65-F5344CB8AC3E}">
        <p14:creationId xmlns:p14="http://schemas.microsoft.com/office/powerpoint/2010/main" val="1884993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15225" cy="1097279"/>
          </a:xfrm>
        </p:spPr>
        <p:txBody>
          <a:bodyPr/>
          <a:lstStyle/>
          <a:p>
            <a:r xmlns:a="http://schemas.openxmlformats.org/drawingml/2006/main">
              <a:rPr lang="vi" dirty="0" smtClean="0"/>
              <a:t>Giao thức MAC phân vùng kênh: F</a:t>
            </a:r>
            <a:r xmlns:a="http://schemas.openxmlformats.org/drawingml/2006/main">
              <a:rPr lang="vi" sz="100" dirty="0" smtClean="0"/>
              <a:t> </a:t>
            </a:r>
            <a:r xmlns:a="http://schemas.openxmlformats.org/drawingml/2006/main">
              <a:rPr lang="vi" dirty="0" smtClean="0"/>
              <a:t>Đ.</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endParaRPr xmlns:a="http://schemas.openxmlformats.org/drawingml/2006/main" lang="en-IN" sz="2000" b="0" dirty="0"/>
          </a:p>
        </p:txBody>
      </p:sp>
      <p:sp>
        <p:nvSpPr>
          <p:cNvPr id="3" name="Text Placeholder 2"/>
          <p:cNvSpPr>
            <a:spLocks noGrp="1"/>
          </p:cNvSpPr>
          <p:nvPr>
            <p:ph type="body" idx="1"/>
          </p:nvPr>
        </p:nvSpPr>
        <p:spPr>
          <a:xfrm>
            <a:off x="457200" y="1600202"/>
            <a:ext cx="8229600" cy="2630835"/>
          </a:xfrm>
        </p:spPr>
        <p:txBody>
          <a:bodyPr/>
          <a:lstStyle/>
          <a:p>
            <a:pPr xmlns:a="http://schemas.openxmlformats.org/drawingml/2006/main" marL="0" indent="0">
              <a:buFont typeface="Wingdings" charset="0"/>
              <a:buNone/>
              <a:defRPr/>
            </a:pPr>
            <a:r xmlns:a="http://schemas.openxmlformats.org/drawingml/2006/main">
              <a:rPr lang="vi" sz="2000" b="1" dirty="0" smtClean="0">
                <a:solidFill>
                  <a:schemeClr val="tx1"/>
                </a:solidFill>
              </a:rPr>
              <a:t>F</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Đ.</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m</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A : đa </a:t>
            </a:r>
            <a:r xmlns:a="http://schemas.openxmlformats.org/drawingml/2006/main">
              <a:rPr lang="vi" sz="2000" b="1" dirty="0" smtClean="0">
                <a:solidFill>
                  <a:schemeClr val="tx1"/>
                </a:solidFill>
              </a:rPr>
              <a:t>truy nhập </a:t>
            </a:r>
            <a:endParaRPr xmlns:a="http://schemas.openxmlformats.org/drawingml/2006/main" lang="en-US" sz="2000" b="1" dirty="0">
              <a:solidFill>
                <a:schemeClr val="tx1"/>
              </a:solidFill>
            </a:endParaRPr>
            <a:r xmlns:a="http://schemas.openxmlformats.org/drawingml/2006/main">
              <a:rPr lang="vi" sz="2000" b="1" dirty="0">
                <a:solidFill>
                  <a:schemeClr val="tx1"/>
                </a:solidFill>
              </a:rPr>
              <a:t>phân chia theo tần số</a:t>
            </a:r>
          </a:p>
          <a:p>
            <a:pPr xmlns:a="http://schemas.openxmlformats.org/drawingml/2006/main">
              <a:defRPr/>
            </a:pPr>
            <a:r xmlns:a="http://schemas.openxmlformats.org/drawingml/2006/main">
              <a:rPr lang="vi" sz="2000" dirty="0"/>
              <a:t>phổ kênh được chia thành các dải tần</a:t>
            </a:r>
          </a:p>
          <a:p>
            <a:pPr xmlns:a="http://schemas.openxmlformats.org/drawingml/2006/main">
              <a:defRPr/>
            </a:pPr>
            <a:r xmlns:a="http://schemas.openxmlformats.org/drawingml/2006/main">
              <a:rPr lang="vi" sz="2000" dirty="0"/>
              <a:t>mỗi trạm được gán băng tần cố định</a:t>
            </a:r>
          </a:p>
          <a:p>
            <a:pPr xmlns:a="http://schemas.openxmlformats.org/drawingml/2006/main">
              <a:defRPr/>
            </a:pPr>
            <a:r xmlns:a="http://schemas.openxmlformats.org/drawingml/2006/main">
              <a:rPr lang="vi" sz="2000" dirty="0"/>
              <a:t>thời gian truyền không sử dụng trong các dải tần </a:t>
            </a:r>
            <a:r xmlns:a="http://schemas.openxmlformats.org/drawingml/2006/main">
              <a:rPr lang="vi" sz="2000" dirty="0" smtClean="0"/>
              <a:t>không hoạt động</a:t>
            </a:r>
            <a:endParaRPr xmlns:a="http://schemas.openxmlformats.org/drawingml/2006/main" lang="en-US" sz="2000" dirty="0"/>
          </a:p>
          <a:p>
            <a:pPr xmlns:a="http://schemas.openxmlformats.org/drawingml/2006/main">
              <a:defRPr/>
            </a:pPr>
            <a:r xmlns:a="http://schemas.openxmlformats.org/drawingml/2006/main">
              <a:rPr lang="vi" sz="2000" dirty="0"/>
              <a:t>ví dụ: LAN 6 trạm, 1,3,4 có gói để gửi, băng tần 2,5,6 </a:t>
            </a:r>
            <a:r xmlns:a="http://schemas.openxmlformats.org/drawingml/2006/main">
              <a:rPr lang="vi" sz="2000" dirty="0" smtClean="0"/>
              <a:t>nhàn rỗi</a:t>
            </a:r>
            <a:endParaRPr xmlns:a="http://schemas.openxmlformats.org/drawingml/2006/main" lang="en-US" sz="2000" dirty="0"/>
          </a:p>
        </p:txBody>
      </p:sp>
      <p:pic>
        <p:nvPicPr>
          <p:cNvPr id="4" name="Picture 3" descr="A diagram has 4 parts. 1, F D M cable points right, wire exposed. 2, the cable emits 3 waves of increasing wavelength. 3, frequency bands. A stack has 6 parts. 4, 5 arrows, time, point right from the stack. Some arrows have colored bars. 1, blue. 2, 3, red. 4,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0" y="4419548"/>
            <a:ext cx="6106340" cy="1886751"/>
          </a:xfrm>
          <a:prstGeom prst="rect">
            <a:avLst/>
          </a:prstGeom>
        </p:spPr>
      </p:pic>
    </p:spTree>
    <p:extLst>
      <p:ext uri="{BB962C8B-B14F-4D97-AF65-F5344CB8AC3E}">
        <p14:creationId xmlns:p14="http://schemas.microsoft.com/office/powerpoint/2010/main" val="577734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Giao thức truy cập ngẫu nhiên</a:t>
            </a:r>
          </a:p>
        </p:txBody>
      </p:sp>
      <p:sp>
        <p:nvSpPr>
          <p:cNvPr id="5" name="Text Placeholder 4"/>
          <p:cNvSpPr>
            <a:spLocks noGrp="1"/>
          </p:cNvSpPr>
          <p:nvPr>
            <p:ph type="body" idx="1"/>
          </p:nvPr>
        </p:nvSpPr>
        <p:spPr/>
        <p:txBody>
          <a:bodyPr/>
          <a:lstStyle/>
          <a:p>
            <a:pPr xmlns:a="http://schemas.openxmlformats.org/drawingml/2006/main">
              <a:defRPr/>
            </a:pPr>
            <a:r xmlns:a="http://schemas.openxmlformats.org/drawingml/2006/main">
              <a:rPr lang="vi" sz="2000" dirty="0" smtClean="0"/>
              <a:t>khi nút có gói để gửi</a:t>
            </a:r>
          </a:p>
          <a:p>
            <a:pPr xmlns:a="http://schemas.openxmlformats.org/drawingml/2006/main" lvl="1">
              <a:lnSpc>
                <a:spcPct val="75000"/>
              </a:lnSpc>
              <a:defRPr/>
            </a:pPr>
            <a:r xmlns:a="http://schemas.openxmlformats.org/drawingml/2006/main">
              <a:rPr lang="vi" sz="2000" dirty="0" smtClean="0"/>
              <a:t>truyền ở tốc độ dữ liệu toàn kênh R.</a:t>
            </a:r>
          </a:p>
          <a:p>
            <a:pPr xmlns:a="http://schemas.openxmlformats.org/drawingml/2006/main" lvl="1">
              <a:defRPr/>
            </a:pPr>
            <a:r xmlns:a="http://schemas.openxmlformats.org/drawingml/2006/main">
              <a:rPr lang="vi" sz="2000" dirty="0" smtClean="0"/>
              <a:t>không có </a:t>
            </a:r>
            <a:r xmlns:a="http://schemas.openxmlformats.org/drawingml/2006/main">
              <a:rPr lang="vi" sz="2000" i="1" dirty="0" smtClean="0"/>
              <a:t>sự phối hợp </a:t>
            </a:r>
            <a:r xmlns:a="http://schemas.openxmlformats.org/drawingml/2006/main">
              <a:rPr lang="vi" sz="2000" b="1" dirty="0" smtClean="0"/>
              <a:t>tiên nghiệm </a:t>
            </a:r>
            <a:r xmlns:a="http://schemas.openxmlformats.org/drawingml/2006/main">
              <a:rPr lang="vi" sz="2000" dirty="0" smtClean="0"/>
              <a:t>giữa các nút</a:t>
            </a:r>
          </a:p>
          <a:p>
            <a:pPr xmlns:a="http://schemas.openxmlformats.org/drawingml/2006/main">
              <a:defRPr/>
            </a:pPr>
            <a:r xmlns:a="http://schemas.openxmlformats.org/drawingml/2006/main">
              <a:rPr lang="vi" sz="2000" dirty="0" smtClean="0"/>
              <a:t>hai hoặc nhiều nút truyền </a:t>
            </a:r>
            <a:r xmlns:a="http://schemas.openxmlformats.org/drawingml/2006/main">
              <a:rPr lang="vi" sz="2000" dirty="0" smtClean="0">
                <a:ea typeface="MS Mincho" charset="0"/>
                <a:cs typeface="MS Mincho" charset="0"/>
              </a:rPr>
              <a:t>→ </a:t>
            </a:r>
            <a:r xmlns:a="http://schemas.openxmlformats.org/drawingml/2006/main">
              <a:rPr lang="vi" sz="2000" dirty="0" smtClean="0"/>
              <a:t>“va chạm”,</a:t>
            </a:r>
          </a:p>
          <a:p>
            <a:pPr xmlns:a="http://schemas.openxmlformats.org/drawingml/2006/main">
              <a:defRPr/>
            </a:pPr>
            <a:r xmlns:a="http://schemas.openxmlformats.org/drawingml/2006/main">
              <a:rPr lang="vi" sz="2000" b="1" dirty="0" smtClean="0">
                <a:solidFill>
                  <a:schemeClr val="tx1"/>
                </a:solidFill>
              </a:rPr>
              <a:t>giao thức MAC truy cập ngẫu nhiên </a:t>
            </a:r>
            <a:r xmlns:a="http://schemas.openxmlformats.org/drawingml/2006/main">
              <a:rPr lang="vi" sz="2000" dirty="0" smtClean="0"/>
              <a:t>chỉ định:</a:t>
            </a:r>
          </a:p>
          <a:p>
            <a:pPr xmlns:a="http://schemas.openxmlformats.org/drawingml/2006/main" lvl="1">
              <a:defRPr/>
            </a:pPr>
            <a:r xmlns:a="http://schemas.openxmlformats.org/drawingml/2006/main">
              <a:rPr lang="vi" sz="2000" dirty="0" smtClean="0"/>
              <a:t>cách phát hiện va chạm</a:t>
            </a:r>
          </a:p>
          <a:p>
            <a:pPr xmlns:a="http://schemas.openxmlformats.org/drawingml/2006/main" lvl="1">
              <a:defRPr/>
            </a:pPr>
            <a:r xmlns:a="http://schemas.openxmlformats.org/drawingml/2006/main">
              <a:rPr lang="vi" sz="2000" dirty="0" smtClean="0"/>
              <a:t>cách khôi phục sau xung đột (ví dụ: thông qua truyền lại bị trì hoãn)</a:t>
            </a:r>
          </a:p>
          <a:p>
            <a:pPr xmlns:a="http://schemas.openxmlformats.org/drawingml/2006/main">
              <a:defRPr/>
            </a:pPr>
            <a:r xmlns:a="http://schemas.openxmlformats.org/drawingml/2006/main">
              <a:rPr lang="vi" sz="2000" dirty="0" smtClean="0"/>
              <a:t>ví dụ về các giao thức MAC truy cập ngẫu nhiên:</a:t>
            </a:r>
          </a:p>
          <a:p>
            <a:pPr xmlns:a="http://schemas.openxmlformats.org/drawingml/2006/main" lvl="1">
              <a:defRPr/>
            </a:pPr>
            <a:r xmlns:a="http://schemas.openxmlformats.org/drawingml/2006/main">
              <a:rPr lang="vi" sz="2000" dirty="0" smtClean="0"/>
              <a:t>rãnh A</a:t>
            </a:r>
            <a:r xmlns:a="http://schemas.openxmlformats.org/drawingml/2006/main">
              <a:rPr lang="vi" sz="100" dirty="0" smtClean="0"/>
              <a:t> </a:t>
            </a:r>
            <a:r xmlns:a="http://schemas.openxmlformats.org/drawingml/2006/main">
              <a:rPr lang="vi" sz="2000" dirty="0" smtClean="0"/>
              <a:t>L</a:t>
            </a:r>
            <a:r xmlns:a="http://schemas.openxmlformats.org/drawingml/2006/main">
              <a:rPr lang="vi" sz="100" dirty="0" smtClean="0"/>
              <a:t> </a:t>
            </a:r>
            <a:r xmlns:a="http://schemas.openxmlformats.org/drawingml/2006/main">
              <a:rPr lang="vi" sz="2000" dirty="0" smtClean="0"/>
              <a:t>Ô</a:t>
            </a:r>
            <a:r xmlns:a="http://schemas.openxmlformats.org/drawingml/2006/main">
              <a:rPr lang="vi" sz="100" dirty="0" smtClean="0"/>
              <a:t> </a:t>
            </a:r>
            <a:r xmlns:a="http://schemas.openxmlformats.org/drawingml/2006/main">
              <a:rPr lang="vi" sz="2000" dirty="0" smtClean="0"/>
              <a:t>h</a:t>
            </a:r>
            <a:r xmlns:a="http://schemas.openxmlformats.org/drawingml/2006/main">
              <a:rPr lang="vi" sz="100" dirty="0" smtClean="0"/>
              <a:t> </a:t>
            </a:r>
            <a:r xmlns:a="http://schemas.openxmlformats.org/drawingml/2006/main">
              <a:rPr lang="vi" sz="2000" dirty="0" smtClean="0"/>
              <a:t>Một</a:t>
            </a:r>
          </a:p>
          <a:p>
            <a:pPr xmlns:a="http://schemas.openxmlformats.org/drawingml/2006/main" lvl="1">
              <a:defRPr/>
            </a:pPr>
            <a:r xmlns:a="http://schemas.openxmlformats.org/drawingml/2006/main">
              <a:rPr lang="vi" sz="2000" dirty="0" smtClean="0"/>
              <a:t>Một</a:t>
            </a:r>
            <a:r xmlns:a="http://schemas.openxmlformats.org/drawingml/2006/main">
              <a:rPr lang="vi" sz="100" dirty="0" smtClean="0"/>
              <a:t> </a:t>
            </a:r>
            <a:r xmlns:a="http://schemas.openxmlformats.org/drawingml/2006/main">
              <a:rPr lang="vi" sz="2000" dirty="0" smtClean="0"/>
              <a:t>L</a:t>
            </a:r>
            <a:r xmlns:a="http://schemas.openxmlformats.org/drawingml/2006/main">
              <a:rPr lang="vi" sz="100" dirty="0" smtClean="0"/>
              <a:t> </a:t>
            </a:r>
            <a:r xmlns:a="http://schemas.openxmlformats.org/drawingml/2006/main">
              <a:rPr lang="vi" sz="2000" dirty="0" smtClean="0"/>
              <a:t>Ô</a:t>
            </a:r>
            <a:r xmlns:a="http://schemas.openxmlformats.org/drawingml/2006/main">
              <a:rPr lang="vi" sz="100" dirty="0" smtClean="0"/>
              <a:t> </a:t>
            </a:r>
            <a:r xmlns:a="http://schemas.openxmlformats.org/drawingml/2006/main">
              <a:rPr lang="vi" sz="2000" dirty="0" smtClean="0"/>
              <a:t>h</a:t>
            </a:r>
            <a:r xmlns:a="http://schemas.openxmlformats.org/drawingml/2006/main">
              <a:rPr lang="vi" sz="100" dirty="0" smtClean="0"/>
              <a:t> </a:t>
            </a:r>
            <a:r xmlns:a="http://schemas.openxmlformats.org/drawingml/2006/main">
              <a:rPr lang="vi" sz="2000" dirty="0" smtClean="0"/>
              <a:t>Một</a:t>
            </a:r>
          </a:p>
          <a:p>
            <a:pPr xmlns:a="http://schemas.openxmlformats.org/drawingml/2006/main" lvl="1">
              <a:defRPr/>
            </a:pPr>
            <a:r xmlns:a="http://schemas.openxmlformats.org/drawingml/2006/main">
              <a:rPr lang="vi" sz="2000" dirty="0" smtClean="0"/>
              <a:t>C</a:t>
            </a:r>
            <a:r xmlns:a="http://schemas.openxmlformats.org/drawingml/2006/main">
              <a:rPr lang="vi" sz="100" dirty="0" smtClean="0"/>
              <a:t> </a:t>
            </a:r>
            <a:r xmlns:a="http://schemas.openxmlformats.org/drawingml/2006/main">
              <a:rPr lang="vi" sz="2000" dirty="0" smtClean="0"/>
              <a:t>S</a:t>
            </a:r>
            <a:r xmlns:a="http://schemas.openxmlformats.org/drawingml/2006/main">
              <a:rPr lang="vi" sz="100" dirty="0" smtClean="0"/>
              <a:t> </a:t>
            </a:r>
            <a:r xmlns:a="http://schemas.openxmlformats.org/drawingml/2006/main">
              <a:rPr lang="vi" sz="2000" dirty="0" smtClean="0"/>
              <a:t>m</a:t>
            </a:r>
            <a:r xmlns:a="http://schemas.openxmlformats.org/drawingml/2006/main">
              <a:rPr lang="vi" sz="100" dirty="0" smtClean="0"/>
              <a:t> </a:t>
            </a:r>
            <a:r xmlns:a="http://schemas.openxmlformats.org/drawingml/2006/main">
              <a:rPr lang="vi" sz="2000" dirty="0" smtClean="0"/>
              <a:t>AC</a:t>
            </a:r>
            <a:r xmlns:a="http://schemas.openxmlformats.org/drawingml/2006/main">
              <a:rPr lang="vi" sz="100" dirty="0" smtClean="0"/>
              <a:t> </a:t>
            </a:r>
            <a:r xmlns:a="http://schemas.openxmlformats.org/drawingml/2006/main">
              <a:rPr lang="vi" sz="2000" dirty="0" smtClean="0"/>
              <a:t>S</a:t>
            </a:r>
            <a:r xmlns:a="http://schemas.openxmlformats.org/drawingml/2006/main">
              <a:rPr lang="vi" sz="100" dirty="0" smtClean="0"/>
              <a:t> </a:t>
            </a:r>
            <a:r xmlns:a="http://schemas.openxmlformats.org/drawingml/2006/main">
              <a:rPr lang="vi" sz="2000" dirty="0" smtClean="0"/>
              <a:t>m</a:t>
            </a:r>
            <a:r xmlns:a="http://schemas.openxmlformats.org/drawingml/2006/main">
              <a:rPr lang="vi" sz="100" dirty="0" smtClean="0"/>
              <a:t> </a:t>
            </a:r>
            <a:r xmlns:a="http://schemas.openxmlformats.org/drawingml/2006/main">
              <a:rPr lang="vi" sz="2000" dirty="0" smtClean="0"/>
              <a:t>AC</a:t>
            </a:r>
            <a:r xmlns:a="http://schemas.openxmlformats.org/drawingml/2006/main">
              <a:rPr lang="vi" sz="100" dirty="0" smtClean="0"/>
              <a:t> </a:t>
            </a:r>
            <a:r xmlns:a="http://schemas.openxmlformats.org/drawingml/2006/main">
              <a:rPr lang="vi" sz="2000" dirty="0" smtClean="0"/>
              <a:t>D, C</a:t>
            </a:r>
            <a:r xmlns:a="http://schemas.openxmlformats.org/drawingml/2006/main">
              <a:rPr lang="vi" sz="100" dirty="0" smtClean="0"/>
              <a:t> </a:t>
            </a:r>
            <a:r xmlns:a="http://schemas.openxmlformats.org/drawingml/2006/main">
              <a:rPr lang="vi" sz="2000" dirty="0" smtClean="0"/>
              <a:t>S</a:t>
            </a:r>
            <a:r xmlns:a="http://schemas.openxmlformats.org/drawingml/2006/main">
              <a:rPr lang="vi" sz="100" dirty="0" smtClean="0"/>
              <a:t> </a:t>
            </a:r>
            <a:r xmlns:a="http://schemas.openxmlformats.org/drawingml/2006/main">
              <a:rPr lang="vi" sz="2000" dirty="0" smtClean="0"/>
              <a:t>m</a:t>
            </a:r>
            <a:r xmlns:a="http://schemas.openxmlformats.org/drawingml/2006/main">
              <a:rPr lang="vi" sz="100" dirty="0" smtClean="0"/>
              <a:t> </a:t>
            </a:r>
            <a:r xmlns:a="http://schemas.openxmlformats.org/drawingml/2006/main">
              <a:rPr lang="vi" sz="2000" dirty="0" smtClean="0"/>
              <a:t>AC</a:t>
            </a:r>
            <a:r xmlns:a="http://schemas.openxmlformats.org/drawingml/2006/main">
              <a:rPr lang="vi" sz="100" dirty="0" smtClean="0"/>
              <a:t> </a:t>
            </a:r>
            <a:r xmlns:a="http://schemas.openxmlformats.org/drawingml/2006/main">
              <a:rPr lang="vi" sz="2000" dirty="0" smtClean="0"/>
              <a:t>Một</a:t>
            </a:r>
            <a:endParaRPr xmlns:a="http://schemas.openxmlformats.org/drawingml/2006/main" lang="en-US" sz="2000" dirty="0"/>
          </a:p>
        </p:txBody>
      </p:sp>
    </p:spTree>
    <p:extLst>
      <p:ext uri="{BB962C8B-B14F-4D97-AF65-F5344CB8AC3E}">
        <p14:creationId xmlns:p14="http://schemas.microsoft.com/office/powerpoint/2010/main" val="3091022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rãnh A</a:t>
            </a:r>
            <a:r xmlns:a="http://schemas.openxmlformats.org/drawingml/2006/main">
              <a:rPr lang="vi" sz="100" dirty="0"/>
              <a:t> </a:t>
            </a:r>
            <a:r xmlns:a="http://schemas.openxmlformats.org/drawingml/2006/main">
              <a:rPr lang="vi" dirty="0"/>
              <a:t>L</a:t>
            </a:r>
            <a:r xmlns:a="http://schemas.openxmlformats.org/drawingml/2006/main">
              <a:rPr lang="vi" sz="100" dirty="0"/>
              <a:t> </a:t>
            </a:r>
            <a:r xmlns:a="http://schemas.openxmlformats.org/drawingml/2006/main">
              <a:rPr lang="vi" dirty="0"/>
              <a:t>Ô</a:t>
            </a:r>
            <a:r xmlns:a="http://schemas.openxmlformats.org/drawingml/2006/main">
              <a:rPr lang="vi" sz="100" dirty="0"/>
              <a:t> </a:t>
            </a:r>
            <a:r xmlns:a="http://schemas.openxmlformats.org/drawingml/2006/main">
              <a:rPr lang="vi" dirty="0"/>
              <a:t>h</a:t>
            </a:r>
            <a:r xmlns:a="http://schemas.openxmlformats.org/drawingml/2006/main">
              <a:rPr lang="vi" sz="100" dirty="0"/>
              <a:t> </a:t>
            </a:r>
            <a:r xmlns:a="http://schemas.openxmlformats.org/drawingml/2006/main">
              <a:rPr lang="vi" dirty="0"/>
              <a:t>Một </a:t>
            </a:r>
            <a:r xmlns:a="http://schemas.openxmlformats.org/drawingml/2006/main">
              <a:rPr lang="vi" sz="2000" b="0" dirty="0" smtClean="0"/>
              <a:t>(1 </a:t>
            </a:r>
            <a:r xmlns:a="http://schemas.openxmlformats.org/drawingml/2006/main">
              <a:rPr lang="vi" sz="2000" b="0" dirty="0"/>
              <a:t>trên </a:t>
            </a:r>
            <a:r xmlns:a="http://schemas.openxmlformats.org/drawingml/2006/main">
              <a:rPr lang="vi" sz="2000" b="0" dirty="0" smtClean="0"/>
              <a:t>2)</a:t>
            </a:r>
            <a:endParaRPr xmlns:a="http://schemas.openxmlformats.org/drawingml/2006/main" lang="en-IN" sz="2000" b="0" dirty="0"/>
          </a:p>
        </p:txBody>
      </p:sp>
      <p:sp>
        <p:nvSpPr>
          <p:cNvPr id="3" name="Text Placeholder 2"/>
          <p:cNvSpPr>
            <a:spLocks noGrp="1"/>
          </p:cNvSpPr>
          <p:nvPr>
            <p:ph type="body" idx="1"/>
          </p:nvPr>
        </p:nvSpPr>
        <p:spPr>
          <a:xfrm>
            <a:off x="457200" y="1600200"/>
            <a:ext cx="3975315" cy="4707610"/>
          </a:xfrm>
        </p:spPr>
        <p:txBody>
          <a:bodyPr/>
          <a:lstStyle/>
          <a:p>
            <a:pPr xmlns:a="http://schemas.openxmlformats.org/drawingml/2006/main" marL="0" indent="0">
              <a:buFont typeface="Wingdings" charset="0"/>
              <a:buNone/>
              <a:defRPr/>
            </a:pPr>
            <a:r xmlns:a="http://schemas.openxmlformats.org/drawingml/2006/main">
              <a:rPr lang="vi" sz="2200" b="1" dirty="0">
                <a:solidFill>
                  <a:schemeClr val="tx1"/>
                </a:solidFill>
                <a:latin typeface="+mn-lt"/>
              </a:rPr>
              <a:t>giả định:</a:t>
            </a:r>
          </a:p>
          <a:p>
            <a:pPr xmlns:a="http://schemas.openxmlformats.org/drawingml/2006/main">
              <a:defRPr/>
            </a:pPr>
            <a:r xmlns:a="http://schemas.openxmlformats.org/drawingml/2006/main">
              <a:rPr lang="vi" sz="2200" dirty="0">
                <a:latin typeface="+mn-lt"/>
              </a:rPr>
              <a:t>tất cả các khung có cùng kích thước</a:t>
            </a:r>
          </a:p>
          <a:p>
            <a:pPr xmlns:a="http://schemas.openxmlformats.org/drawingml/2006/main">
              <a:defRPr/>
            </a:pPr>
            <a:r xmlns:a="http://schemas.openxmlformats.org/drawingml/2006/main">
              <a:rPr lang="vi" sz="2200" dirty="0">
                <a:latin typeface="+mn-lt"/>
              </a:rPr>
              <a:t>thời gian chia thành các khe có kích thước bằng nhau (thời gian truyền 1 frame)</a:t>
            </a:r>
          </a:p>
          <a:p>
            <a:pPr xmlns:a="http://schemas.openxmlformats.org/drawingml/2006/main">
              <a:defRPr/>
            </a:pPr>
            <a:r xmlns:a="http://schemas.openxmlformats.org/drawingml/2006/main">
              <a:rPr lang="vi" sz="2200" dirty="0">
                <a:latin typeface="+mn-lt"/>
              </a:rPr>
              <a:t>các nút bắt đầu truyền chỉ </a:t>
            </a:r>
            <a:r xmlns:a="http://schemas.openxmlformats.org/drawingml/2006/main">
              <a:rPr lang="vi" sz="2200" dirty="0" smtClean="0">
                <a:latin typeface="+mn-lt"/>
              </a:rPr>
              <a:t>bắt đầu khe</a:t>
            </a:r>
            <a:endParaRPr xmlns:a="http://schemas.openxmlformats.org/drawingml/2006/main" lang="en-US" sz="2200" dirty="0">
              <a:latin typeface="+mn-lt"/>
            </a:endParaRPr>
          </a:p>
          <a:p>
            <a:pPr xmlns:a="http://schemas.openxmlformats.org/drawingml/2006/main">
              <a:defRPr/>
            </a:pPr>
            <a:r xmlns:a="http://schemas.openxmlformats.org/drawingml/2006/main">
              <a:rPr lang="vi" sz="2200" dirty="0">
                <a:latin typeface="+mn-lt"/>
              </a:rPr>
              <a:t>các nút được đồng bộ hóa</a:t>
            </a:r>
          </a:p>
          <a:p>
            <a:pPr xmlns:a="http://schemas.openxmlformats.org/drawingml/2006/main">
              <a:defRPr/>
            </a:pPr>
            <a:r xmlns:a="http://schemas.openxmlformats.org/drawingml/2006/main">
              <a:rPr lang="vi" sz="2200" dirty="0">
                <a:latin typeface="+mn-lt"/>
              </a:rPr>
              <a:t>nếu 2 hoặc nhiều nút truyền trong khe, tất cả các nút phát hiện </a:t>
            </a:r>
            <a:r xmlns:a="http://schemas.openxmlformats.org/drawingml/2006/main">
              <a:rPr lang="vi" sz="2200" dirty="0" smtClean="0">
                <a:latin typeface="+mn-lt"/>
              </a:rPr>
              <a:t>xung đột</a:t>
            </a:r>
          </a:p>
        </p:txBody>
      </p:sp>
      <p:sp>
        <p:nvSpPr>
          <p:cNvPr id="4" name="Text Placeholder 3"/>
          <p:cNvSpPr>
            <a:spLocks noGrp="1"/>
          </p:cNvSpPr>
          <p:nvPr>
            <p:ph type="body" idx="2"/>
          </p:nvPr>
        </p:nvSpPr>
        <p:spPr>
          <a:xfrm>
            <a:off x="5005952" y="1600199"/>
            <a:ext cx="3680847" cy="4568125"/>
          </a:xfrm>
        </p:spPr>
        <p:txBody>
          <a:bodyPr/>
          <a:lstStyle/>
          <a:p>
            <a:pPr xmlns:a="http://schemas.openxmlformats.org/drawingml/2006/main" marL="0" indent="0">
              <a:buFont typeface="Wingdings" charset="0"/>
              <a:buNone/>
              <a:defRPr/>
            </a:pPr>
            <a:r xmlns:a="http://schemas.openxmlformats.org/drawingml/2006/main">
              <a:rPr lang="vi" sz="2200" b="1" dirty="0">
                <a:solidFill>
                  <a:schemeClr val="tx1"/>
                </a:solidFill>
                <a:latin typeface="+mn-lt"/>
              </a:rPr>
              <a:t>hoạt động:</a:t>
            </a:r>
          </a:p>
          <a:p>
            <a:pPr xmlns:a="http://schemas.openxmlformats.org/drawingml/2006/main">
              <a:defRPr/>
            </a:pPr>
            <a:r xmlns:a="http://schemas.openxmlformats.org/drawingml/2006/main">
              <a:rPr lang="vi" sz="2200" dirty="0">
                <a:latin typeface="+mn-lt"/>
              </a:rPr>
              <a:t>khi nút nhận được khung mới, truyền trong khe tiếp theo</a:t>
            </a:r>
          </a:p>
          <a:p>
            <a:pPr xmlns:a="http://schemas.openxmlformats.org/drawingml/2006/main" lvl="1">
              <a:defRPr/>
            </a:pPr>
            <a:r xmlns:a="http://schemas.openxmlformats.org/drawingml/2006/main">
              <a:rPr lang="vi" sz="2200" b="1" dirty="0">
                <a:latin typeface="+mn-lt"/>
              </a:rPr>
              <a:t>nếu không có xung đột </a:t>
            </a:r>
            <a:r xmlns:a="http://schemas.openxmlformats.org/drawingml/2006/main">
              <a:rPr lang="vi" sz="2200" i="1" dirty="0">
                <a:latin typeface="+mn-lt"/>
              </a:rPr>
              <a:t>: </a:t>
            </a:r>
            <a:r xmlns:a="http://schemas.openxmlformats.org/drawingml/2006/main">
              <a:rPr lang="vi" sz="2200" dirty="0">
                <a:latin typeface="+mn-lt"/>
              </a:rPr>
              <a:t>nút có thể gửi khung mới trong khe tiếp theo</a:t>
            </a:r>
          </a:p>
          <a:p>
            <a:pPr xmlns:a="http://schemas.openxmlformats.org/drawingml/2006/main" lvl="1">
              <a:defRPr/>
            </a:pPr>
            <a:r xmlns:a="http://schemas.openxmlformats.org/drawingml/2006/main">
              <a:rPr lang="vi" sz="2200" b="1" dirty="0">
                <a:latin typeface="+mn-lt"/>
              </a:rPr>
              <a:t>nếu xung đột </a:t>
            </a:r>
            <a:r xmlns:a="http://schemas.openxmlformats.org/drawingml/2006/main">
              <a:rPr lang="vi" sz="2200" i="1" dirty="0">
                <a:latin typeface="+mn-lt"/>
              </a:rPr>
              <a:t>: </a:t>
            </a:r>
            <a:r xmlns:a="http://schemas.openxmlformats.org/drawingml/2006/main">
              <a:rPr lang="vi" sz="2200" dirty="0">
                <a:latin typeface="+mn-lt"/>
              </a:rPr>
              <a:t>nút truyền lại khung trong mỗi khe tiếp theo với đầu dò. p cho đến khi </a:t>
            </a:r>
            <a:r xmlns:a="http://schemas.openxmlformats.org/drawingml/2006/main">
              <a:rPr lang="vi" sz="2200" dirty="0" smtClean="0">
                <a:latin typeface="+mn-lt"/>
              </a:rPr>
              <a:t>thành công</a:t>
            </a:r>
            <a:endParaRPr xmlns:a="http://schemas.openxmlformats.org/drawingml/2006/main" lang="en-US" sz="2200" dirty="0">
              <a:latin typeface="+mn-lt"/>
            </a:endParaRPr>
          </a:p>
        </p:txBody>
      </p:sp>
    </p:spTree>
    <p:extLst>
      <p:ext uri="{BB962C8B-B14F-4D97-AF65-F5344CB8AC3E}">
        <p14:creationId xmlns:p14="http://schemas.microsoft.com/office/powerpoint/2010/main" val="598488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rãnh A</a:t>
            </a:r>
            <a:r xmlns:a="http://schemas.openxmlformats.org/drawingml/2006/main">
              <a:rPr lang="vi" sz="100" dirty="0"/>
              <a:t> </a:t>
            </a:r>
            <a:r xmlns:a="http://schemas.openxmlformats.org/drawingml/2006/main">
              <a:rPr lang="vi" dirty="0"/>
              <a:t>L</a:t>
            </a:r>
            <a:r xmlns:a="http://schemas.openxmlformats.org/drawingml/2006/main">
              <a:rPr lang="vi" sz="100" dirty="0"/>
              <a:t> </a:t>
            </a:r>
            <a:r xmlns:a="http://schemas.openxmlformats.org/drawingml/2006/main">
              <a:rPr lang="vi" dirty="0"/>
              <a:t>Ô</a:t>
            </a:r>
            <a:r xmlns:a="http://schemas.openxmlformats.org/drawingml/2006/main">
              <a:rPr lang="vi" sz="100" dirty="0"/>
              <a:t> </a:t>
            </a:r>
            <a:r xmlns:a="http://schemas.openxmlformats.org/drawingml/2006/main">
              <a:rPr lang="vi" dirty="0"/>
              <a:t>h</a:t>
            </a:r>
            <a:r xmlns:a="http://schemas.openxmlformats.org/drawingml/2006/main">
              <a:rPr lang="vi" sz="100" dirty="0"/>
              <a:t> </a:t>
            </a:r>
            <a:r xmlns:a="http://schemas.openxmlformats.org/drawingml/2006/main">
              <a:rPr lang="vi" dirty="0"/>
              <a:t>Một </a:t>
            </a:r>
            <a:r xmlns:a="http://schemas.openxmlformats.org/drawingml/2006/main">
              <a:rPr lang="vi" sz="2000" b="0" dirty="0" smtClean="0"/>
              <a:t>(2 </a:t>
            </a:r>
            <a:r xmlns:a="http://schemas.openxmlformats.org/drawingml/2006/main">
              <a:rPr lang="vi" sz="2000" b="0" dirty="0"/>
              <a:t>trên </a:t>
            </a:r>
            <a:r xmlns:a="http://schemas.openxmlformats.org/drawingml/2006/main">
              <a:rPr lang="vi" sz="2000" b="0" dirty="0" smtClean="0"/>
              <a:t>2)</a:t>
            </a:r>
            <a:endParaRPr xmlns:a="http://schemas.openxmlformats.org/drawingml/2006/main" lang="en-IN" sz="2000" b="0" dirty="0"/>
          </a:p>
        </p:txBody>
      </p:sp>
      <p:pic>
        <p:nvPicPr>
          <p:cNvPr id="2" name="Picture 1" descr="A table has 3 rows, nodes, and 9 columns. From left to right the columns are, C, E, C, S, E, C, E, S, S. Boxes are plotted as follows. Row 1, node 1. All boxes are labeled 1. Column 1, C. Column 3, C. Column 6, C. Column 8, S. Row 2, node 2. All boxes, 2. Column 1, C. Column 3, C. Column 4, S. Row 3, node 3. All boxes, 3. Column 1, C. Column 6, C. Column 9, S."/>
          <p:cNvPicPr>
            <a:picLocks noChangeAspect="1"/>
          </p:cNvPicPr>
          <p:nvPr/>
        </p:nvPicPr>
        <p:blipFill>
          <a:blip r:embed="rId2"/>
          <a:stretch>
            <a:fillRect/>
          </a:stretch>
        </p:blipFill>
        <p:spPr>
          <a:xfrm>
            <a:off x="2134397" y="1797765"/>
            <a:ext cx="4906203" cy="1648524"/>
          </a:xfrm>
          <a:prstGeom prst="rect">
            <a:avLst/>
          </a:prstGeom>
        </p:spPr>
      </p:pic>
      <p:sp>
        <p:nvSpPr>
          <p:cNvPr id="5" name="Text Placeholder 4"/>
          <p:cNvSpPr>
            <a:spLocks noGrp="1"/>
          </p:cNvSpPr>
          <p:nvPr>
            <p:ph type="body" idx="1"/>
          </p:nvPr>
        </p:nvSpPr>
        <p:spPr>
          <a:xfrm>
            <a:off x="457200" y="3642102"/>
            <a:ext cx="3448373" cy="2639044"/>
          </a:xfrm>
        </p:spPr>
        <p:txBody>
          <a:bodyPr/>
          <a:lstStyle/>
          <a:p>
            <a:pPr xmlns:a="http://schemas.openxmlformats.org/drawingml/2006/main" marL="0" indent="0">
              <a:buNone/>
              <a:defRPr/>
            </a:pPr>
            <a:r xmlns:a="http://schemas.openxmlformats.org/drawingml/2006/main">
              <a:rPr lang="vi" sz="1800" b="1" dirty="0">
                <a:solidFill>
                  <a:schemeClr val="tx1"/>
                </a:solidFill>
                <a:latin typeface="+mn-lt"/>
              </a:rPr>
              <a:t>Ưu điểm:</a:t>
            </a:r>
          </a:p>
          <a:p>
            <a:pPr xmlns:a="http://schemas.openxmlformats.org/drawingml/2006/main">
              <a:spcBef>
                <a:spcPts val="1000"/>
              </a:spcBef>
              <a:defRPr/>
            </a:pPr>
            <a:r xmlns:a="http://schemas.openxmlformats.org/drawingml/2006/main">
              <a:rPr lang="vi" sz="1800" dirty="0">
                <a:latin typeface="+mn-lt"/>
              </a:rPr>
              <a:t>nút hoạt động duy nhất có thể liên tục truyền ở tốc độ đầy đủ của kênh</a:t>
            </a:r>
          </a:p>
          <a:p>
            <a:pPr xmlns:a="http://schemas.openxmlformats.org/drawingml/2006/main">
              <a:spcBef>
                <a:spcPts val="1000"/>
              </a:spcBef>
              <a:defRPr/>
            </a:pPr>
            <a:r xmlns:a="http://schemas.openxmlformats.org/drawingml/2006/main">
              <a:rPr lang="vi" sz="1800" dirty="0">
                <a:latin typeface="+mn-lt"/>
              </a:rPr>
              <a:t>phi tập trung cao: chỉ các vị trí trong các nút cần được đồng bộ hóa</a:t>
            </a:r>
          </a:p>
          <a:p>
            <a:pPr xmlns:a="http://schemas.openxmlformats.org/drawingml/2006/main">
              <a:spcBef>
                <a:spcPts val="1000"/>
              </a:spcBef>
              <a:defRPr/>
            </a:pPr>
            <a:r xmlns:a="http://schemas.openxmlformats.org/drawingml/2006/main">
              <a:rPr lang="vi" sz="1800" dirty="0" smtClean="0">
                <a:latin typeface="+mn-lt"/>
              </a:rPr>
              <a:t>giản dị</a:t>
            </a:r>
            <a:endParaRPr xmlns:a="http://schemas.openxmlformats.org/drawingml/2006/main" lang="en-US" sz="1800" dirty="0">
              <a:latin typeface="+mn-lt"/>
            </a:endParaRPr>
          </a:p>
        </p:txBody>
      </p:sp>
      <p:sp>
        <p:nvSpPr>
          <p:cNvPr id="3" name="Text Placeholder 2"/>
          <p:cNvSpPr>
            <a:spLocks noGrp="1"/>
          </p:cNvSpPr>
          <p:nvPr>
            <p:ph type="body" idx="2"/>
          </p:nvPr>
        </p:nvSpPr>
        <p:spPr>
          <a:xfrm>
            <a:off x="4572001" y="3678265"/>
            <a:ext cx="4114800" cy="2602881"/>
          </a:xfrm>
        </p:spPr>
        <p:txBody>
          <a:bodyPr/>
          <a:lstStyle/>
          <a:p>
            <a:pPr xmlns:a="http://schemas.openxmlformats.org/drawingml/2006/main">
              <a:buFont typeface="Wingdings" charset="0"/>
              <a:buNone/>
              <a:defRPr/>
            </a:pPr>
            <a:r xmlns:a="http://schemas.openxmlformats.org/drawingml/2006/main">
              <a:rPr lang="vi" sz="1800" b="1" dirty="0">
                <a:solidFill>
                  <a:schemeClr val="tx1"/>
                </a:solidFill>
                <a:latin typeface="+mn-lt"/>
              </a:rPr>
              <a:t>Nhược điểm:</a:t>
            </a:r>
          </a:p>
          <a:p>
            <a:pPr xmlns:a="http://schemas.openxmlformats.org/drawingml/2006/main">
              <a:spcBef>
                <a:spcPts val="1000"/>
              </a:spcBef>
              <a:defRPr/>
            </a:pPr>
            <a:r xmlns:a="http://schemas.openxmlformats.org/drawingml/2006/main">
              <a:rPr lang="vi" sz="1800" dirty="0">
                <a:latin typeface="+mn-lt"/>
              </a:rPr>
              <a:t>va chạm, lãng phí vị trí</a:t>
            </a:r>
          </a:p>
          <a:p>
            <a:pPr xmlns:a="http://schemas.openxmlformats.org/drawingml/2006/main">
              <a:spcBef>
                <a:spcPts val="1000"/>
              </a:spcBef>
              <a:defRPr/>
            </a:pPr>
            <a:r xmlns:a="http://schemas.openxmlformats.org/drawingml/2006/main">
              <a:rPr lang="vi" sz="1800" dirty="0">
                <a:latin typeface="+mn-lt"/>
              </a:rPr>
              <a:t>khe nhàn rỗi</a:t>
            </a:r>
          </a:p>
          <a:p>
            <a:pPr xmlns:a="http://schemas.openxmlformats.org/drawingml/2006/main">
              <a:spcBef>
                <a:spcPts val="1000"/>
              </a:spcBef>
              <a:defRPr/>
            </a:pPr>
            <a:r xmlns:a="http://schemas.openxmlformats.org/drawingml/2006/main">
              <a:rPr lang="vi" sz="1800" dirty="0">
                <a:latin typeface="+mn-lt"/>
              </a:rPr>
              <a:t>các nút có thể phát hiện xung đột trong thời gian ngắn hơn để truyền gói</a:t>
            </a:r>
          </a:p>
          <a:p>
            <a:pPr xmlns:a="http://schemas.openxmlformats.org/drawingml/2006/main">
              <a:spcBef>
                <a:spcPts val="1000"/>
              </a:spcBef>
              <a:defRPr/>
            </a:pPr>
            <a:r xmlns:a="http://schemas.openxmlformats.org/drawingml/2006/main">
              <a:rPr lang="vi" sz="1800" dirty="0" smtClean="0">
                <a:latin typeface="+mn-lt"/>
              </a:rPr>
              <a:t>bộ hóa đồng </a:t>
            </a:r>
            <a:endParaRPr xmlns:a="http://schemas.openxmlformats.org/drawingml/2006/main" lang="en-US" sz="1800" dirty="0">
              <a:latin typeface="+mn-lt"/>
            </a:endParaRPr>
            <a:r xmlns:a="http://schemas.openxmlformats.org/drawingml/2006/main">
              <a:rPr lang="vi" sz="1800" dirty="0">
                <a:latin typeface="+mn-lt"/>
              </a:rPr>
              <a:t>hồ</a:t>
            </a:r>
          </a:p>
        </p:txBody>
      </p:sp>
    </p:spTree>
    <p:extLst>
      <p:ext uri="{BB962C8B-B14F-4D97-AF65-F5344CB8AC3E}">
        <p14:creationId xmlns:p14="http://schemas.microsoft.com/office/powerpoint/2010/main" val="1865173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rãnh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A </a:t>
            </a:r>
            <a:r xmlns:a="http://schemas.openxmlformats.org/drawingml/2006/main">
              <a:rPr lang="vi" dirty="0"/>
              <a:t>: </a:t>
            </a:r>
            <a:r xmlns:a="http://schemas.openxmlformats.org/drawingml/2006/main">
              <a:rPr lang="vi" dirty="0" smtClean="0"/>
              <a:t>Hiệu quả </a:t>
            </a:r>
            <a:r xmlns:a="http://schemas.openxmlformats.org/drawingml/2006/main">
              <a:rPr lang="vi" sz="2000" b="0" dirty="0" smtClean="0"/>
              <a:t>(1 trên 2)</a:t>
            </a:r>
            <a:endParaRPr xmlns:a="http://schemas.openxmlformats.org/drawingml/2006/main" lang="en-IN" sz="2000" b="0" dirty="0"/>
          </a:p>
        </p:txBody>
      </p:sp>
      <p:sp>
        <p:nvSpPr>
          <p:cNvPr id="3" name="Content Placeholder 2"/>
          <p:cNvSpPr>
            <a:spLocks noGrp="1"/>
          </p:cNvSpPr>
          <p:nvPr>
            <p:ph idx="1"/>
          </p:nvPr>
        </p:nvSpPr>
        <p:spPr>
          <a:xfrm>
            <a:off x="457200" y="1600199"/>
            <a:ext cx="8229600" cy="876301"/>
          </a:xfrm>
        </p:spPr>
        <p:txBody>
          <a:bodyPr/>
          <a:lstStyle/>
          <a:p>
            <a:pPr xmlns:a="http://schemas.openxmlformats.org/drawingml/2006/main" marL="0" indent="0">
              <a:buNone/>
            </a:pPr>
            <a:r xmlns:a="http://schemas.openxmlformats.org/drawingml/2006/main">
              <a:rPr lang="vi" sz="2400" b="1" dirty="0" smtClean="0">
                <a:solidFill>
                  <a:schemeClr val="tx1"/>
                </a:solidFill>
                <a:latin typeface="+mn-lt"/>
              </a:rPr>
              <a:t>hiệu quả: </a:t>
            </a:r>
            <a:r xmlns:a="http://schemas.openxmlformats.org/drawingml/2006/main">
              <a:rPr lang="vi" sz="2400" dirty="0" smtClean="0">
                <a:latin typeface="+mn-lt"/>
              </a:rPr>
              <a:t>tỷ lệ dài hạn của các vị trí thành công </a:t>
            </a:r>
            <a:br xmlns:a="http://schemas.openxmlformats.org/drawingml/2006/main">
              <a:rPr lang="en-US" sz="2400" dirty="0" smtClean="0">
                <a:latin typeface="+mn-lt"/>
              </a:rPr>
            </a:br>
            <a:r xmlns:a="http://schemas.openxmlformats.org/drawingml/2006/main">
              <a:rPr lang="vi" sz="2400" dirty="0" smtClean="0">
                <a:latin typeface="+mn-lt"/>
              </a:rPr>
              <a:t>(nhiều nút, tất cả đều có nhiều khung để gửi)</a:t>
            </a:r>
            <a:endParaRPr xmlns:a="http://schemas.openxmlformats.org/drawingml/2006/main" lang="en-US" sz="2400" dirty="0">
              <a:latin typeface="+mn-lt"/>
            </a:endParaRPr>
          </a:p>
        </p:txBody>
      </p:sp>
      <p:sp>
        <p:nvSpPr>
          <p:cNvPr id="6" name="Content Placeholder 5"/>
          <p:cNvSpPr>
            <a:spLocks noGrp="1"/>
          </p:cNvSpPr>
          <p:nvPr>
            <p:ph idx="13"/>
          </p:nvPr>
        </p:nvSpPr>
        <p:spPr>
          <a:xfrm>
            <a:off x="473720" y="2449595"/>
            <a:ext cx="8229600" cy="1371600"/>
          </a:xfrm>
        </p:spPr>
        <p:txBody>
          <a:bodyPr/>
          <a:lstStyle/>
          <a:p>
            <a:pPr xmlns:a="http://schemas.openxmlformats.org/drawingml/2006/main" indent="-255600">
              <a:defRPr/>
            </a:pPr>
            <a:r xmlns:a="http://schemas.openxmlformats.org/drawingml/2006/main">
              <a:rPr lang="vi" sz="2400" b="1" dirty="0">
                <a:latin typeface="+mn-lt"/>
              </a:rPr>
              <a:t>giả sử:</a:t>
            </a:r>
            <a:r xmlns:a="http://schemas.openxmlformats.org/drawingml/2006/main">
              <a:rPr lang="vi" sz="2400" dirty="0">
                <a:latin typeface="+mn-lt"/>
              </a:rPr>
              <a:t> </a:t>
            </a:r>
            <a:r xmlns:a="http://schemas.openxmlformats.org/drawingml/2006/main">
              <a:rPr lang="vi" sz="2400" b="1" i="1" dirty="0">
                <a:latin typeface="+mn-lt"/>
              </a:rPr>
              <a:t>N </a:t>
            </a:r>
            <a:r xmlns:a="http://schemas.openxmlformats.org/drawingml/2006/main">
              <a:rPr lang="vi" sz="2400" dirty="0">
                <a:latin typeface="+mn-lt"/>
              </a:rPr>
              <a:t>nút có nhiều khung để gửi, mỗi khung truyền trong khe với </a:t>
            </a:r>
            <a:r xmlns:a="http://schemas.openxmlformats.org/drawingml/2006/main">
              <a:rPr lang="vi" sz="2400" dirty="0" smtClean="0">
                <a:latin typeface="+mn-lt"/>
              </a:rPr>
              <a:t>xác suất </a:t>
            </a:r>
            <a:r xmlns:a="http://schemas.openxmlformats.org/drawingml/2006/main">
              <a:rPr lang="vi" sz="2400" b="1" i="1" dirty="0">
                <a:latin typeface="+mn-lt"/>
              </a:rPr>
              <a:t>p</a:t>
            </a:r>
          </a:p>
          <a:p>
            <a:pPr xmlns:a="http://schemas.openxmlformats.org/drawingml/2006/main" indent="-255600">
              <a:defRPr/>
            </a:pPr>
            <a:r xmlns:a="http://schemas.openxmlformats.org/drawingml/2006/main">
              <a:rPr lang="vi" sz="2400" dirty="0">
                <a:latin typeface="+mn-lt"/>
              </a:rPr>
              <a:t>thăm dò rằng nút đã cho có thành công trong một </a:t>
            </a:r>
            <a:r xmlns:a="http://schemas.openxmlformats.org/drawingml/2006/main">
              <a:rPr lang="vi" sz="2400" dirty="0" smtClean="0">
                <a:latin typeface="+mn-lt"/>
              </a:rPr>
              <a:t>vị trí</a:t>
            </a:r>
            <a:endParaRPr xmlns:a="http://schemas.openxmlformats.org/drawingml/2006/main" lang="en-US" sz="2400" b="1" i="1" baseline="30000" dirty="0">
              <a:latin typeface="+mn-lt"/>
            </a:endParaRPr>
          </a:p>
        </p:txBody>
      </p:sp>
      <p:graphicFrame>
        <p:nvGraphicFramePr>
          <p:cNvPr id="27" name="Object 26" descr="= p left parenthesis 1 minus p right parenthesis to the power of N minus 1."/>
          <p:cNvGraphicFramePr>
            <a:graphicFrameLocks noChangeAspect="1"/>
          </p:cNvGraphicFramePr>
          <p:nvPr>
            <p:extLst>
              <p:ext uri="{D42A27DB-BD31-4B8C-83A1-F6EECF244321}">
                <p14:modId xmlns:p14="http://schemas.microsoft.com/office/powerpoint/2010/main" val="2185676095"/>
              </p:ext>
            </p:extLst>
          </p:nvPr>
        </p:nvGraphicFramePr>
        <p:xfrm>
          <a:off x="6526316" y="3445217"/>
          <a:ext cx="1577094" cy="435879"/>
        </p:xfrm>
        <a:graphic>
          <a:graphicData uri="http://schemas.openxmlformats.org/presentationml/2006/ole">
            <mc:AlternateContent xmlns:mc="http://schemas.openxmlformats.org/markup-compatibility/2006">
              <mc:Choice xmlns:v="urn:schemas-microsoft-com:vml" Requires="v">
                <p:oleObj spid="_x0000_s5045" name="Equation" r:id="rId3" imgW="825480" imgH="228600" progId="Equation.DSMT4">
                  <p:embed/>
                </p:oleObj>
              </mc:Choice>
              <mc:Fallback>
                <p:oleObj name="Equation" r:id="rId3" imgW="825480" imgH="228600" progId="Equation.DSMT4">
                  <p:embed/>
                  <p:pic>
                    <p:nvPicPr>
                      <p:cNvPr id="0" name=""/>
                      <p:cNvPicPr/>
                      <p:nvPr/>
                    </p:nvPicPr>
                    <p:blipFill>
                      <a:blip r:embed="rId4"/>
                      <a:stretch>
                        <a:fillRect/>
                      </a:stretch>
                    </p:blipFill>
                    <p:spPr>
                      <a:xfrm>
                        <a:off x="6526316" y="3445217"/>
                        <a:ext cx="1577094" cy="435879"/>
                      </a:xfrm>
                      <a:prstGeom prst="rect">
                        <a:avLst/>
                      </a:prstGeom>
                    </p:spPr>
                  </p:pic>
                </p:oleObj>
              </mc:Fallback>
            </mc:AlternateContent>
          </a:graphicData>
        </a:graphic>
      </p:graphicFrame>
      <p:sp>
        <p:nvSpPr>
          <p:cNvPr id="11" name="Content Placeholder 10"/>
          <p:cNvSpPr>
            <a:spLocks noGrp="1"/>
          </p:cNvSpPr>
          <p:nvPr>
            <p:ph idx="14"/>
          </p:nvPr>
        </p:nvSpPr>
        <p:spPr>
          <a:xfrm>
            <a:off x="473720" y="4018841"/>
            <a:ext cx="5043021" cy="548548"/>
          </a:xfrm>
        </p:spPr>
        <p:txBody>
          <a:bodyPr/>
          <a:lstStyle/>
          <a:p>
            <a:pPr xmlns:a="http://schemas.openxmlformats.org/drawingml/2006/main" indent="-255600"/>
            <a:r xmlns:a="http://schemas.openxmlformats.org/drawingml/2006/main">
              <a:rPr lang="vi" sz="2400" dirty="0">
                <a:latin typeface="+mn-lt"/>
              </a:rPr>
              <a:t>thăm dò rằng </a:t>
            </a:r>
            <a:r xmlns:a="http://schemas.openxmlformats.org/drawingml/2006/main">
              <a:rPr lang="vi" sz="2400" b="1" dirty="0">
                <a:latin typeface="+mn-lt"/>
              </a:rPr>
              <a:t>bất kỳ </a:t>
            </a:r>
            <a:r xmlns:a="http://schemas.openxmlformats.org/drawingml/2006/main">
              <a:rPr lang="vi" sz="2400" dirty="0">
                <a:latin typeface="+mn-lt"/>
              </a:rPr>
              <a:t>nút nào cũng </a:t>
            </a:r>
            <a:r xmlns:a="http://schemas.openxmlformats.org/drawingml/2006/main">
              <a:rPr lang="vi" sz="2400" dirty="0" smtClean="0">
                <a:latin typeface="+mn-lt"/>
              </a:rPr>
              <a:t>thành công</a:t>
            </a:r>
            <a:endParaRPr xmlns:a="http://schemas.openxmlformats.org/drawingml/2006/main" lang="en-IN" sz="2400" dirty="0">
              <a:latin typeface="+mn-lt"/>
            </a:endParaRPr>
          </a:p>
        </p:txBody>
      </p:sp>
      <p:graphicFrame>
        <p:nvGraphicFramePr>
          <p:cNvPr id="28" name="Object 27" descr="= N p left parenthesis 1 minus p right parenthesis to the power of N minus 1."/>
          <p:cNvGraphicFramePr>
            <a:graphicFrameLocks noChangeAspect="1"/>
          </p:cNvGraphicFramePr>
          <p:nvPr>
            <p:extLst>
              <p:ext uri="{D42A27DB-BD31-4B8C-83A1-F6EECF244321}">
                <p14:modId xmlns:p14="http://schemas.microsoft.com/office/powerpoint/2010/main" val="526123457"/>
              </p:ext>
            </p:extLst>
          </p:nvPr>
        </p:nvGraphicFramePr>
        <p:xfrm>
          <a:off x="5500451" y="4095442"/>
          <a:ext cx="1653465" cy="413367"/>
        </p:xfrm>
        <a:graphic>
          <a:graphicData uri="http://schemas.openxmlformats.org/presentationml/2006/ole">
            <mc:AlternateContent xmlns:mc="http://schemas.openxmlformats.org/markup-compatibility/2006">
              <mc:Choice xmlns:v="urn:schemas-microsoft-com:vml" Requires="v">
                <p:oleObj spid="_x0000_s5046" name="Equation" r:id="rId5" imgW="914400" imgH="228600" progId="Equation.DSMT4">
                  <p:embed/>
                </p:oleObj>
              </mc:Choice>
              <mc:Fallback>
                <p:oleObj name="Equation" r:id="rId5" imgW="914400" imgH="228600" progId="Equation.DSMT4">
                  <p:embed/>
                  <p:pic>
                    <p:nvPicPr>
                      <p:cNvPr id="0" name=""/>
                      <p:cNvPicPr/>
                      <p:nvPr/>
                    </p:nvPicPr>
                    <p:blipFill>
                      <a:blip r:embed="rId6"/>
                      <a:stretch>
                        <a:fillRect/>
                      </a:stretch>
                    </p:blipFill>
                    <p:spPr>
                      <a:xfrm>
                        <a:off x="5500451" y="4095442"/>
                        <a:ext cx="1653465" cy="413367"/>
                      </a:xfrm>
                      <a:prstGeom prst="rect">
                        <a:avLst/>
                      </a:prstGeom>
                    </p:spPr>
                  </p:pic>
                </p:oleObj>
              </mc:Fallback>
            </mc:AlternateContent>
          </a:graphicData>
        </a:graphic>
      </p:graphicFrame>
    </p:spTree>
    <p:extLst>
      <p:ext uri="{BB962C8B-B14F-4D97-AF65-F5344CB8AC3E}">
        <p14:creationId xmlns:p14="http://schemas.microsoft.com/office/powerpoint/2010/main" val="1957350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dirty="0"/>
              <a:t>rãnh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A </a:t>
            </a:r>
            <a:r xmlns:a="http://schemas.openxmlformats.org/drawingml/2006/main">
              <a:rPr lang="vi" dirty="0"/>
              <a:t>: </a:t>
            </a:r>
            <a:r xmlns:a="http://schemas.openxmlformats.org/drawingml/2006/main">
              <a:rPr lang="vi" dirty="0" smtClean="0"/>
              <a:t>Hiệu quả </a:t>
            </a:r>
            <a:r xmlns:a="http://schemas.openxmlformats.org/drawingml/2006/main">
              <a:rPr lang="vi" sz="2000" b="0" dirty="0" smtClean="0"/>
              <a:t>(2 trên 2)</a:t>
            </a:r>
            <a:endParaRPr xmlns:a="http://schemas.openxmlformats.org/drawingml/2006/main" lang="en-IN" sz="2000" b="0" dirty="0"/>
          </a:p>
        </p:txBody>
      </p:sp>
      <p:sp>
        <p:nvSpPr>
          <p:cNvPr id="7" name="Content Placeholder 6"/>
          <p:cNvSpPr>
            <a:spLocks noGrp="1"/>
          </p:cNvSpPr>
          <p:nvPr>
            <p:ph idx="1"/>
          </p:nvPr>
        </p:nvSpPr>
        <p:spPr>
          <a:xfrm>
            <a:off x="457199" y="1593497"/>
            <a:ext cx="3218883" cy="471635"/>
          </a:xfrm>
        </p:spPr>
        <p:txBody>
          <a:bodyPr/>
          <a:lstStyle/>
          <a:p>
            <a:pPr xmlns:a="http://schemas.openxmlformats.org/drawingml/2006/main" indent="-255600"/>
            <a:r xmlns:a="http://schemas.openxmlformats.org/drawingml/2006/main">
              <a:rPr lang="vi" sz="2400" dirty="0">
                <a:latin typeface="+mn-lt"/>
              </a:rPr>
              <a:t>hiệu quả tối đa: </a:t>
            </a:r>
            <a:r xmlns:a="http://schemas.openxmlformats.org/drawingml/2006/main">
              <a:rPr lang="vi" sz="2400" dirty="0" smtClean="0">
                <a:latin typeface="+mn-lt"/>
              </a:rPr>
              <a:t>tìm</a:t>
            </a:r>
            <a:endParaRPr xmlns:a="http://schemas.openxmlformats.org/drawingml/2006/main" lang="en-IN" sz="2400" dirty="0">
              <a:latin typeface="+mn-lt"/>
            </a:endParaRPr>
          </a:p>
        </p:txBody>
      </p:sp>
      <p:graphicFrame>
        <p:nvGraphicFramePr>
          <p:cNvPr id="12" name="Object 11" descr="P asterisk."/>
          <p:cNvGraphicFramePr>
            <a:graphicFrameLocks noChangeAspect="1"/>
          </p:cNvGraphicFramePr>
          <p:nvPr>
            <p:extLst>
              <p:ext uri="{D42A27DB-BD31-4B8C-83A1-F6EECF244321}">
                <p14:modId xmlns:p14="http://schemas.microsoft.com/office/powerpoint/2010/main" val="3170813404"/>
              </p:ext>
            </p:extLst>
          </p:nvPr>
        </p:nvGraphicFramePr>
        <p:xfrm>
          <a:off x="3435204" y="1655979"/>
          <a:ext cx="481755" cy="429345"/>
        </p:xfrm>
        <a:graphic>
          <a:graphicData uri="http://schemas.openxmlformats.org/presentationml/2006/ole">
            <mc:AlternateContent xmlns:mc="http://schemas.openxmlformats.org/markup-compatibility/2006">
              <mc:Choice xmlns:v="urn:schemas-microsoft-com:vml" Requires="v">
                <p:oleObj spid="_x0000_s8022" name="Equation" r:id="rId3" imgW="228600" imgH="203040" progId="Equation.DSMT4">
                  <p:embed/>
                </p:oleObj>
              </mc:Choice>
              <mc:Fallback>
                <p:oleObj name="Equation" r:id="rId3" imgW="228600" imgH="203040" progId="Equation.DSMT4">
                  <p:embed/>
                  <p:pic>
                    <p:nvPicPr>
                      <p:cNvPr id="0" name=""/>
                      <p:cNvPicPr/>
                      <p:nvPr/>
                    </p:nvPicPr>
                    <p:blipFill>
                      <a:blip r:embed="rId4"/>
                      <a:stretch>
                        <a:fillRect/>
                      </a:stretch>
                    </p:blipFill>
                    <p:spPr>
                      <a:xfrm>
                        <a:off x="3435204" y="1655979"/>
                        <a:ext cx="481755" cy="429345"/>
                      </a:xfrm>
                      <a:prstGeom prst="rect">
                        <a:avLst/>
                      </a:prstGeom>
                    </p:spPr>
                  </p:pic>
                </p:oleObj>
              </mc:Fallback>
            </mc:AlternateContent>
          </a:graphicData>
        </a:graphic>
      </p:graphicFrame>
      <p:sp>
        <p:nvSpPr>
          <p:cNvPr id="15" name="Content Placeholder 14"/>
          <p:cNvSpPr>
            <a:spLocks noGrp="1"/>
          </p:cNvSpPr>
          <p:nvPr>
            <p:ph idx="13"/>
          </p:nvPr>
        </p:nvSpPr>
        <p:spPr>
          <a:xfrm>
            <a:off x="3909124" y="1593498"/>
            <a:ext cx="2383187" cy="471634"/>
          </a:xfrm>
        </p:spPr>
        <p:txBody>
          <a:bodyPr/>
          <a:lstStyle/>
          <a:p>
            <a:pPr xmlns:a="http://schemas.openxmlformats.org/drawingml/2006/main" marL="0" indent="0">
              <a:spcBef>
                <a:spcPts val="0"/>
              </a:spcBef>
              <a:buNone/>
            </a:pPr>
            <a:r xmlns:a="http://schemas.openxmlformats.org/drawingml/2006/main">
              <a:rPr lang="vi" sz="2400" dirty="0">
                <a:latin typeface="+mn-lt"/>
              </a:rPr>
              <a:t>mà tối đa hóa</a:t>
            </a:r>
            <a:endParaRPr xmlns:a="http://schemas.openxmlformats.org/drawingml/2006/main" lang="en-IN" sz="2400" dirty="0">
              <a:latin typeface="+mn-lt"/>
            </a:endParaRPr>
          </a:p>
        </p:txBody>
      </p:sp>
      <p:graphicFrame>
        <p:nvGraphicFramePr>
          <p:cNvPr id="24" name="Object 23" descr="N p left parenthesis 1 minus p right parenthesis to the power of N minus 1."/>
          <p:cNvGraphicFramePr>
            <a:graphicFrameLocks noChangeAspect="1"/>
          </p:cNvGraphicFramePr>
          <p:nvPr>
            <p:extLst>
              <p:ext uri="{D42A27DB-BD31-4B8C-83A1-F6EECF244321}">
                <p14:modId xmlns:p14="http://schemas.microsoft.com/office/powerpoint/2010/main" val="1360750390"/>
              </p:ext>
            </p:extLst>
          </p:nvPr>
        </p:nvGraphicFramePr>
        <p:xfrm>
          <a:off x="6117028" y="1690540"/>
          <a:ext cx="1484924" cy="412804"/>
        </p:xfrm>
        <a:graphic>
          <a:graphicData uri="http://schemas.openxmlformats.org/presentationml/2006/ole">
            <mc:AlternateContent xmlns:mc="http://schemas.openxmlformats.org/markup-compatibility/2006">
              <mc:Choice xmlns:v="urn:schemas-microsoft-com:vml" Requires="v">
                <p:oleObj spid="_x0000_s8023" name="Equation" r:id="rId5" imgW="825480" imgH="228600" progId="Equation.DSMT4">
                  <p:embed/>
                </p:oleObj>
              </mc:Choice>
              <mc:Fallback>
                <p:oleObj name="Equation" r:id="rId5" imgW="825480" imgH="228600" progId="Equation.DSMT4">
                  <p:embed/>
                  <p:pic>
                    <p:nvPicPr>
                      <p:cNvPr id="0" name=""/>
                      <p:cNvPicPr/>
                      <p:nvPr/>
                    </p:nvPicPr>
                    <p:blipFill>
                      <a:blip r:embed="rId6"/>
                      <a:stretch>
                        <a:fillRect/>
                      </a:stretch>
                    </p:blipFill>
                    <p:spPr>
                      <a:xfrm>
                        <a:off x="6117028" y="1690540"/>
                        <a:ext cx="1484924" cy="412804"/>
                      </a:xfrm>
                      <a:prstGeom prst="rect">
                        <a:avLst/>
                      </a:prstGeom>
                    </p:spPr>
                  </p:pic>
                </p:oleObj>
              </mc:Fallback>
            </mc:AlternateContent>
          </a:graphicData>
        </a:graphic>
      </p:graphicFrame>
      <p:sp>
        <p:nvSpPr>
          <p:cNvPr id="28" name="Content Placeholder 27"/>
          <p:cNvSpPr>
            <a:spLocks noGrp="1"/>
          </p:cNvSpPr>
          <p:nvPr>
            <p:ph sz="quarter" idx="14"/>
          </p:nvPr>
        </p:nvSpPr>
        <p:spPr>
          <a:xfrm>
            <a:off x="457200" y="2313977"/>
            <a:ext cx="4384427" cy="485720"/>
          </a:xfrm>
        </p:spPr>
        <p:txBody>
          <a:bodyPr/>
          <a:lstStyle/>
          <a:p>
            <a:pPr xmlns:a="http://schemas.openxmlformats.org/drawingml/2006/main" indent="-255600"/>
            <a:r xmlns:a="http://schemas.openxmlformats.org/drawingml/2006/main">
              <a:rPr lang="vi" sz="2400" dirty="0">
                <a:latin typeface="+mn-lt"/>
              </a:rPr>
              <a:t>đối với nhiều nút, lấy giới </a:t>
            </a:r>
            <a:r xmlns:a="http://schemas.openxmlformats.org/drawingml/2006/main">
              <a:rPr lang="vi" sz="2400" dirty="0" smtClean="0">
                <a:latin typeface="+mn-lt"/>
              </a:rPr>
              <a:t>hạn</a:t>
            </a:r>
            <a:endParaRPr xmlns:a="http://schemas.openxmlformats.org/drawingml/2006/main" lang="en-IN" sz="2400" dirty="0">
              <a:latin typeface="+mn-lt"/>
            </a:endParaRPr>
          </a:p>
        </p:txBody>
      </p:sp>
      <p:graphicFrame>
        <p:nvGraphicFramePr>
          <p:cNvPr id="30" name="Object 29" descr="N p asterisk left parenthesis 1 minus p asterisk right parenthesis to the power of N minus 1."/>
          <p:cNvGraphicFramePr>
            <a:graphicFrameLocks noChangeAspect="1"/>
          </p:cNvGraphicFramePr>
          <p:nvPr>
            <p:extLst>
              <p:ext uri="{D42A27DB-BD31-4B8C-83A1-F6EECF244321}">
                <p14:modId xmlns:p14="http://schemas.microsoft.com/office/powerpoint/2010/main" val="1591952414"/>
              </p:ext>
            </p:extLst>
          </p:nvPr>
        </p:nvGraphicFramePr>
        <p:xfrm>
          <a:off x="4719792" y="2407199"/>
          <a:ext cx="1797806" cy="425903"/>
        </p:xfrm>
        <a:graphic>
          <a:graphicData uri="http://schemas.openxmlformats.org/presentationml/2006/ole">
            <mc:AlternateContent xmlns:mc="http://schemas.openxmlformats.org/markup-compatibility/2006">
              <mc:Choice xmlns:v="urn:schemas-microsoft-com:vml" Requires="v">
                <p:oleObj spid="_x0000_s8024" name="Equation" r:id="rId7" imgW="965160" imgH="228600" progId="Equation.DSMT4">
                  <p:embed/>
                </p:oleObj>
              </mc:Choice>
              <mc:Fallback>
                <p:oleObj name="Equation" r:id="rId7" imgW="965160" imgH="228600" progId="Equation.DSMT4">
                  <p:embed/>
                  <p:pic>
                    <p:nvPicPr>
                      <p:cNvPr id="0" name=""/>
                      <p:cNvPicPr/>
                      <p:nvPr/>
                    </p:nvPicPr>
                    <p:blipFill>
                      <a:blip r:embed="rId8"/>
                      <a:stretch>
                        <a:fillRect/>
                      </a:stretch>
                    </p:blipFill>
                    <p:spPr>
                      <a:xfrm>
                        <a:off x="4719792" y="2407199"/>
                        <a:ext cx="1797806" cy="425903"/>
                      </a:xfrm>
                      <a:prstGeom prst="rect">
                        <a:avLst/>
                      </a:prstGeom>
                    </p:spPr>
                  </p:pic>
                </p:oleObj>
              </mc:Fallback>
            </mc:AlternateContent>
          </a:graphicData>
        </a:graphic>
      </p:graphicFrame>
      <p:sp>
        <p:nvSpPr>
          <p:cNvPr id="31" name="Content Placeholder 30"/>
          <p:cNvSpPr>
            <a:spLocks noGrp="1"/>
          </p:cNvSpPr>
          <p:nvPr>
            <p:ph sz="quarter" idx="15"/>
          </p:nvPr>
        </p:nvSpPr>
        <p:spPr>
          <a:xfrm>
            <a:off x="457200" y="2946937"/>
            <a:ext cx="4262592" cy="457199"/>
          </a:xfrm>
        </p:spPr>
        <p:txBody>
          <a:bodyPr/>
          <a:lstStyle/>
          <a:p>
            <a:pPr xmlns:a="http://schemas.openxmlformats.org/drawingml/2006/main" indent="-255600"/>
            <a:r xmlns:a="http://schemas.openxmlformats.org/drawingml/2006/main">
              <a:rPr lang="vi" sz="2400" dirty="0">
                <a:latin typeface="+mn-lt"/>
              </a:rPr>
              <a:t>khi </a:t>
            </a:r>
            <a:r xmlns:a="http://schemas.openxmlformats.org/drawingml/2006/main">
              <a:rPr lang="vi" sz="2400" i="1" dirty="0">
                <a:latin typeface="+mn-lt"/>
              </a:rPr>
              <a:t>N </a:t>
            </a:r>
            <a:r xmlns:a="http://schemas.openxmlformats.org/drawingml/2006/main">
              <a:rPr lang="vi" sz="2400" dirty="0">
                <a:latin typeface="+mn-lt"/>
              </a:rPr>
              <a:t>tiến đến vô cùng, cho:</a:t>
            </a:r>
            <a:endParaRPr xmlns:a="http://schemas.openxmlformats.org/drawingml/2006/main" lang="en-IN" sz="2400" dirty="0">
              <a:latin typeface="+mn-lt"/>
            </a:endParaRPr>
          </a:p>
        </p:txBody>
      </p:sp>
      <p:graphicFrame>
        <p:nvGraphicFramePr>
          <p:cNvPr id="38" name="Object 37" descr="Equals start fraction 1 over e end fraction = 0.37."/>
          <p:cNvGraphicFramePr>
            <a:graphicFrameLocks noChangeAspect="1"/>
          </p:cNvGraphicFramePr>
          <p:nvPr>
            <p:extLst>
              <p:ext uri="{D42A27DB-BD31-4B8C-83A1-F6EECF244321}">
                <p14:modId xmlns:p14="http://schemas.microsoft.com/office/powerpoint/2010/main" val="3651557464"/>
              </p:ext>
            </p:extLst>
          </p:nvPr>
        </p:nvGraphicFramePr>
        <p:xfrm>
          <a:off x="4484688" y="2897188"/>
          <a:ext cx="1235075" cy="752475"/>
        </p:xfrm>
        <a:graphic>
          <a:graphicData uri="http://schemas.openxmlformats.org/presentationml/2006/ole">
            <mc:AlternateContent xmlns:mc="http://schemas.openxmlformats.org/markup-compatibility/2006">
              <mc:Choice xmlns:v="urn:schemas-microsoft-com:vml" Requires="v">
                <p:oleObj spid="_x0000_s8025" name="Equation" r:id="rId9" imgW="647640" imgH="393480" progId="Equation.DSMT4">
                  <p:embed/>
                </p:oleObj>
              </mc:Choice>
              <mc:Fallback>
                <p:oleObj name="Equation" r:id="rId9" imgW="647640" imgH="393480" progId="Equation.DSMT4">
                  <p:embed/>
                  <p:pic>
                    <p:nvPicPr>
                      <p:cNvPr id="0" name=""/>
                      <p:cNvPicPr/>
                      <p:nvPr/>
                    </p:nvPicPr>
                    <p:blipFill>
                      <a:blip r:embed="rId10"/>
                      <a:stretch>
                        <a:fillRect/>
                      </a:stretch>
                    </p:blipFill>
                    <p:spPr>
                      <a:xfrm>
                        <a:off x="4484688" y="2897188"/>
                        <a:ext cx="1235075" cy="752475"/>
                      </a:xfrm>
                      <a:prstGeom prst="rect">
                        <a:avLst/>
                      </a:prstGeom>
                    </p:spPr>
                  </p:pic>
                </p:oleObj>
              </mc:Fallback>
            </mc:AlternateContent>
          </a:graphicData>
        </a:graphic>
      </p:graphicFrame>
      <p:sp>
        <p:nvSpPr>
          <p:cNvPr id="36" name="Content Placeholder 35"/>
          <p:cNvSpPr>
            <a:spLocks noGrp="1"/>
          </p:cNvSpPr>
          <p:nvPr>
            <p:ph sz="quarter" idx="17"/>
          </p:nvPr>
        </p:nvSpPr>
        <p:spPr>
          <a:xfrm>
            <a:off x="457199" y="3651927"/>
            <a:ext cx="3780357" cy="1186260"/>
          </a:xfrm>
        </p:spPr>
        <p:txBody>
          <a:bodyPr/>
          <a:lstStyle/>
          <a:p>
            <a:pPr xmlns:a="http://schemas.openxmlformats.org/drawingml/2006/main" marL="432" indent="0">
              <a:buNone/>
              <a:defRPr/>
            </a:pPr>
            <a:r xmlns:a="http://schemas.openxmlformats.org/drawingml/2006/main">
              <a:rPr lang="vi" sz="2200" b="1" dirty="0">
                <a:solidFill>
                  <a:schemeClr val="tx1"/>
                </a:solidFill>
                <a:latin typeface="+mn-lt"/>
              </a:rPr>
              <a:t>tốt nhất:</a:t>
            </a:r>
            <a:r xmlns:a="http://schemas.openxmlformats.org/drawingml/2006/main">
              <a:rPr lang="vi" sz="2200" dirty="0">
                <a:latin typeface="+mn-lt"/>
              </a:rPr>
              <a:t> </a:t>
            </a:r>
            <a:r xmlns:a="http://schemas.openxmlformats.org/drawingml/2006/main">
              <a:rPr lang="vi" sz="2200" dirty="0" smtClean="0">
                <a:latin typeface="+mn-lt"/>
              </a:rPr>
              <a:t>kênh được sử dụng </a:t>
            </a:r>
            <a:r xmlns:a="http://schemas.openxmlformats.org/drawingml/2006/main">
              <a:rPr lang="vi" sz="2200" dirty="0">
                <a:latin typeface="+mn-lt"/>
              </a:rPr>
              <a:t>để </a:t>
            </a:r>
            <a:r xmlns:a="http://schemas.openxmlformats.org/drawingml/2006/main">
              <a:rPr lang="vi" sz="2200" dirty="0" smtClean="0">
                <a:latin typeface="+mn-lt"/>
              </a:rPr>
              <a:t>truyền hữu ích 37% </a:t>
            </a:r>
            <a:r xmlns:a="http://schemas.openxmlformats.org/drawingml/2006/main">
              <a:rPr lang="vi" sz="2200" dirty="0">
                <a:latin typeface="+mn-lt"/>
              </a:rPr>
              <a:t>thời gian </a:t>
            </a:r>
            <a:r xmlns:a="http://schemas.openxmlformats.org/drawingml/2006/main">
              <a:rPr lang="vi" sz="2200" dirty="0" smtClean="0">
                <a:latin typeface="+mn-lt"/>
              </a:rPr>
              <a:t>!</a:t>
            </a:r>
            <a:endParaRPr xmlns:a="http://schemas.openxmlformats.org/drawingml/2006/main" lang="en-US" sz="2200" dirty="0">
              <a:latin typeface="+mn-lt"/>
            </a:endParaRPr>
          </a:p>
        </p:txBody>
      </p:sp>
      <p:pic>
        <p:nvPicPr>
          <p:cNvPr id="39" name="Picture 38" descr="Exclamation point."/>
          <p:cNvPicPr>
            <a:picLocks noChangeAspect="1"/>
          </p:cNvPicPr>
          <p:nvPr/>
        </p:nvPicPr>
        <p:blipFill>
          <a:blip r:embed="rId11"/>
          <a:stretch>
            <a:fillRect/>
          </a:stretch>
        </p:blipFill>
        <p:spPr>
          <a:xfrm>
            <a:off x="4129336" y="3699412"/>
            <a:ext cx="710703" cy="1042444"/>
          </a:xfrm>
          <a:prstGeom prst="rect">
            <a:avLst/>
          </a:prstGeom>
        </p:spPr>
      </p:pic>
    </p:spTree>
    <p:extLst>
      <p:ext uri="{BB962C8B-B14F-4D97-AF65-F5344CB8AC3E}">
        <p14:creationId xmlns:p14="http://schemas.microsoft.com/office/powerpoint/2010/main" val="137991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Tinh khiết (Không có rãnh)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Một</a:t>
            </a:r>
            <a:endParaRPr xmlns:a="http://schemas.openxmlformats.org/drawingml/2006/main" lang="en-IN" dirty="0"/>
          </a:p>
        </p:txBody>
      </p:sp>
      <p:sp>
        <p:nvSpPr>
          <p:cNvPr id="3" name="Text Placeholder 2"/>
          <p:cNvSpPr>
            <a:spLocks noGrp="1"/>
          </p:cNvSpPr>
          <p:nvPr>
            <p:ph type="body" idx="1"/>
          </p:nvPr>
        </p:nvSpPr>
        <p:spPr>
          <a:xfrm>
            <a:off x="457200" y="1600201"/>
            <a:ext cx="8229600" cy="2382519"/>
          </a:xfrm>
        </p:spPr>
        <p:txBody>
          <a:bodyPr/>
          <a:lstStyle/>
          <a:p>
            <a:pPr xmlns:a="http://schemas.openxmlformats.org/drawingml/2006/main">
              <a:defRPr/>
            </a:pPr>
            <a:r xmlns:a="http://schemas.openxmlformats.org/drawingml/2006/main">
              <a:rPr lang="vi" sz="2200" dirty="0"/>
              <a:t>unslotted Aloha: đơn giản hơn, không đồng bộ hóa</a:t>
            </a:r>
          </a:p>
          <a:p>
            <a:pPr xmlns:a="http://schemas.openxmlformats.org/drawingml/2006/main">
              <a:defRPr/>
            </a:pPr>
            <a:r xmlns:a="http://schemas.openxmlformats.org/drawingml/2006/main">
              <a:rPr lang="vi" sz="2200" dirty="0"/>
              <a:t>khi khung đầu tiên đến</a:t>
            </a:r>
          </a:p>
          <a:p>
            <a:pPr xmlns:a="http://schemas.openxmlformats.org/drawingml/2006/main" lvl="1">
              <a:defRPr/>
            </a:pPr>
            <a:r xmlns:a="http://schemas.openxmlformats.org/drawingml/2006/main">
              <a:rPr lang="vi" sz="2200" dirty="0" smtClean="0"/>
              <a:t>truyền ngay</a:t>
            </a:r>
            <a:endParaRPr xmlns:a="http://schemas.openxmlformats.org/drawingml/2006/main" lang="en-US" sz="2200" dirty="0"/>
          </a:p>
          <a:p>
            <a:pPr xmlns:a="http://schemas.openxmlformats.org/drawingml/2006/main">
              <a:defRPr/>
            </a:pPr>
            <a:r xmlns:a="http://schemas.openxmlformats.org/drawingml/2006/main">
              <a:rPr lang="vi" sz="2200" dirty="0"/>
              <a:t>xác suất va chạm tăng:</a:t>
            </a:r>
          </a:p>
          <a:p>
            <a:pPr xmlns:a="http://schemas.openxmlformats.org/drawingml/2006/main" lvl="1">
              <a:defRPr/>
            </a:pPr>
            <a:r xmlns:a="http://schemas.openxmlformats.org/drawingml/2006/main">
              <a:rPr lang="vi" sz="2200" dirty="0"/>
              <a:t>khung được gửi tại t </a:t>
            </a:r>
            <a:r xmlns:a="http://schemas.openxmlformats.org/drawingml/2006/main">
              <a:rPr lang="vi" sz="2200" baseline="-25000" dirty="0"/>
              <a:t>0 </a:t>
            </a:r>
            <a:r xmlns:a="http://schemas.openxmlformats.org/drawingml/2006/main">
              <a:rPr lang="vi" sz="2200" dirty="0"/>
              <a:t>xung đột với các khung khác được gửi trong [t </a:t>
            </a:r>
            <a:r xmlns:a="http://schemas.openxmlformats.org/drawingml/2006/main">
              <a:rPr lang="vi" sz="2200" baseline="-25000" dirty="0"/>
              <a:t>0 </a:t>
            </a:r>
            <a:r xmlns:a="http://schemas.openxmlformats.org/drawingml/2006/main">
              <a:rPr lang="vi" sz="2200" dirty="0"/>
              <a:t>-1,t </a:t>
            </a:r>
            <a:r xmlns:a="http://schemas.openxmlformats.org/drawingml/2006/main">
              <a:rPr lang="vi" sz="2200" baseline="-25000" dirty="0"/>
              <a:t>0 </a:t>
            </a:r>
            <a:r xmlns:a="http://schemas.openxmlformats.org/drawingml/2006/main">
              <a:rPr lang="vi" sz="2200" dirty="0"/>
              <a:t>+1 </a:t>
            </a:r>
            <a:r xmlns:a="http://schemas.openxmlformats.org/drawingml/2006/main">
              <a:rPr lang="vi" sz="2200" dirty="0" smtClean="0"/>
              <a:t>]</a:t>
            </a:r>
            <a:endParaRPr xmlns:a="http://schemas.openxmlformats.org/drawingml/2006/main" lang="en-US" sz="2200" dirty="0"/>
          </a:p>
        </p:txBody>
      </p:sp>
      <p:pic>
        <p:nvPicPr>
          <p:cNvPr id="4" name="Picture 3" descr="3 units are on a line, t sub 0 minus 1, t sub 0. t sub 0 + 1. From t sub 0 minus 1, sill overlap with start of i’s frame. From t sub 0 to t sub 0 + 1, will overlap with end of i's frame. 3 nodes are plotted. Node 1. Starts after 1 sub 0 minus 1. Part of the node passes t sub 0. Node 2, node i frame. t sub 0 to t sub - + 1. Node 3. Starts just before t sub 0 + 1."/>
          <p:cNvPicPr>
            <a:picLocks noChangeAspect="1"/>
          </p:cNvPicPr>
          <p:nvPr/>
        </p:nvPicPr>
        <p:blipFill>
          <a:blip r:embed="rId2"/>
          <a:stretch>
            <a:fillRect/>
          </a:stretch>
        </p:blipFill>
        <p:spPr>
          <a:xfrm>
            <a:off x="2047120" y="4270271"/>
            <a:ext cx="5049760" cy="2042433"/>
          </a:xfrm>
          <a:prstGeom prst="rect">
            <a:avLst/>
          </a:prstGeom>
        </p:spPr>
      </p:pic>
    </p:spTree>
    <p:extLst>
      <p:ext uri="{BB962C8B-B14F-4D97-AF65-F5344CB8AC3E}">
        <p14:creationId xmlns:p14="http://schemas.microsoft.com/office/powerpoint/2010/main" val="798590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xmlns:a="http://schemas.openxmlformats.org/drawingml/2006/main">
              <a:tabLst>
                <a:tab pos="3140075" algn="l"/>
              </a:tabLst>
            </a:pPr>
            <a:r xmlns:a="http://schemas.openxmlformats.org/drawingml/2006/main">
              <a:rPr lang="vi" dirty="0"/>
              <a:t>tinh khiết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Ô</a:t>
            </a:r>
            <a:r xmlns:a="http://schemas.openxmlformats.org/drawingml/2006/main">
              <a:rPr lang="vi" sz="100" dirty="0" smtClean="0"/>
              <a:t> </a:t>
            </a:r>
            <a:r xmlns:a="http://schemas.openxmlformats.org/drawingml/2006/main">
              <a:rPr lang="vi" dirty="0" smtClean="0"/>
              <a:t>h</a:t>
            </a:r>
            <a:r xmlns:a="http://schemas.openxmlformats.org/drawingml/2006/main">
              <a:rPr lang="vi" sz="100" dirty="0" smtClean="0"/>
              <a:t> </a:t>
            </a:r>
            <a:r xmlns:a="http://schemas.openxmlformats.org/drawingml/2006/main">
              <a:rPr lang="vi" dirty="0"/>
              <a:t>hiệu </a:t>
            </a:r>
            <a:r xmlns:a="http://schemas.openxmlformats.org/drawingml/2006/main">
              <a:rPr lang="vi" dirty="0" smtClean="0"/>
              <a:t>quả</a:t>
            </a:r>
          </a:p>
        </p:txBody>
      </p:sp>
      <p:sp>
        <p:nvSpPr>
          <p:cNvPr id="5" name="Text Placeholder 4"/>
          <p:cNvSpPr>
            <a:spLocks noGrp="1"/>
          </p:cNvSpPr>
          <p:nvPr>
            <p:ph idx="1"/>
          </p:nvPr>
        </p:nvSpPr>
        <p:spPr>
          <a:xfrm>
            <a:off x="457200" y="1600199"/>
            <a:ext cx="8229600" cy="1506331"/>
          </a:xfrm>
        </p:spPr>
        <p:txBody>
          <a:bodyPr/>
          <a:lstStyle/>
          <a:p>
            <a:pPr xmlns:a="http://schemas.openxmlformats.org/drawingml/2006/main" marL="0" indent="0">
              <a:buFont typeface="Wingdings" charset="0"/>
              <a:buNone/>
              <a:defRPr/>
            </a:pPr>
            <a:r xmlns:a="http://schemas.openxmlformats.org/drawingml/2006/main">
              <a:rPr lang="vi" sz="2200" dirty="0">
                <a:latin typeface="+mn-lt"/>
              </a:rPr>
              <a:t>P (thành công bởi nút đã cho) = P (nút truyền </a:t>
            </a:r>
            <a:r xmlns:a="http://schemas.openxmlformats.org/drawingml/2006/main">
              <a:rPr lang="vi" sz="2200" dirty="0" smtClean="0">
                <a:latin typeface="+mn-lt"/>
              </a:rPr>
              <a:t>)</a:t>
            </a:r>
            <a:endParaRPr xmlns:a="http://schemas.openxmlformats.org/drawingml/2006/main" lang="en-US" sz="2200" baseline="16000" dirty="0">
              <a:latin typeface="+mn-lt"/>
            </a:endParaRPr>
          </a:p>
          <a:p>
            <a:pPr xmlns:a="http://schemas.openxmlformats.org/drawingml/2006/main" marL="255588" indent="2887663">
              <a:buFont typeface="Wingdings" charset="0"/>
              <a:buNone/>
              <a:defRPr/>
            </a:pPr>
            <a:r xmlns:a="http://schemas.openxmlformats.org/drawingml/2006/main">
              <a:rPr lang="vi" sz="2200" baseline="16000" dirty="0" smtClean="0">
                <a:latin typeface="+mn-lt"/>
              </a:rPr>
              <a:t> </a:t>
            </a:r>
            <a:r xmlns:a="http://schemas.openxmlformats.org/drawingml/2006/main">
              <a:rPr lang="vi" sz="2200" dirty="0" smtClean="0">
                <a:latin typeface="+mn-lt"/>
              </a:rPr>
              <a:t>P(không có </a:t>
            </a:r>
            <a:r xmlns:a="http://schemas.openxmlformats.org/drawingml/2006/main">
              <a:rPr lang="vi" sz="2200" dirty="0">
                <a:latin typeface="+mn-lt"/>
              </a:rPr>
              <a:t>nút nào khác truyền trong </a:t>
            </a:r>
            <a:r xmlns:a="http://schemas.openxmlformats.org/drawingml/2006/main">
              <a:rPr lang="vi" sz="2200" dirty="0" smtClean="0">
                <a:latin typeface="+mn-lt"/>
              </a:rPr>
              <a:t>[t </a:t>
            </a:r>
            <a:r xmlns:a="http://schemas.openxmlformats.org/drawingml/2006/main">
              <a:rPr lang="vi" sz="2200" baseline="-25000" dirty="0" smtClean="0">
                <a:latin typeface="+mn-lt"/>
              </a:rPr>
              <a:t>0 </a:t>
            </a:r>
            <a:r xmlns:a="http://schemas.openxmlformats.org/drawingml/2006/main">
              <a:rPr lang="vi" sz="2200" dirty="0" smtClean="0">
                <a:latin typeface="+mn-lt"/>
              </a:rPr>
              <a:t>-1,t </a:t>
            </a:r>
            <a:r xmlns:a="http://schemas.openxmlformats.org/drawingml/2006/main">
              <a:rPr lang="vi" sz="2200" baseline="-25000" dirty="0" smtClean="0">
                <a:latin typeface="+mn-lt"/>
              </a:rPr>
              <a:t>0 </a:t>
            </a:r>
            <a:r xmlns:a="http://schemas.openxmlformats.org/drawingml/2006/main">
              <a:rPr lang="vi" sz="2200" dirty="0">
                <a:latin typeface="+mn-lt"/>
              </a:rPr>
              <a:t>]</a:t>
            </a:r>
            <a:endParaRPr xmlns:a="http://schemas.openxmlformats.org/drawingml/2006/main" lang="en-US" sz="2200" dirty="0" smtClean="0">
              <a:latin typeface="+mn-lt"/>
            </a:endParaRPr>
          </a:p>
          <a:p>
            <a:pPr xmlns:a="http://schemas.openxmlformats.org/drawingml/2006/main" marL="255588" indent="2887663">
              <a:buFont typeface="Wingdings" charset="0"/>
              <a:buNone/>
              <a:defRPr/>
            </a:pPr>
            <a:r xmlns:a="http://schemas.openxmlformats.org/drawingml/2006/main">
              <a:rPr lang="vi" sz="2200" dirty="0" smtClean="0">
                <a:latin typeface="+mn-lt"/>
              </a:rPr>
              <a:t>P(không có </a:t>
            </a:r>
            <a:r xmlns:a="http://schemas.openxmlformats.org/drawingml/2006/main">
              <a:rPr lang="vi" sz="2200" dirty="0">
                <a:latin typeface="+mn-lt"/>
              </a:rPr>
              <a:t>nút nào khác truyền trong [t </a:t>
            </a:r>
            <a:r xmlns:a="http://schemas.openxmlformats.org/drawingml/2006/main">
              <a:rPr lang="vi" sz="2200" baseline="-25000" dirty="0">
                <a:latin typeface="+mn-lt"/>
              </a:rPr>
              <a:t>0 </a:t>
            </a:r>
            <a:r xmlns:a="http://schemas.openxmlformats.org/drawingml/2006/main">
              <a:rPr lang="vi" sz="2200" dirty="0">
                <a:latin typeface="+mn-lt"/>
              </a:rPr>
              <a:t>-1,t </a:t>
            </a:r>
            <a:r xmlns:a="http://schemas.openxmlformats.org/drawingml/2006/main">
              <a:rPr lang="vi" sz="2200" baseline="-25000" dirty="0">
                <a:latin typeface="+mn-lt"/>
              </a:rPr>
              <a:t>0 </a:t>
            </a:r>
            <a:r xmlns:a="http://schemas.openxmlformats.org/drawingml/2006/main">
              <a:rPr lang="vi" sz="2200" dirty="0">
                <a:latin typeface="+mn-lt"/>
              </a:rPr>
              <a:t>]</a:t>
            </a:r>
            <a:endParaRPr xmlns:a="http://schemas.openxmlformats.org/drawingml/2006/main" lang="en-IN" sz="2200" dirty="0">
              <a:latin typeface="+mn-lt"/>
            </a:endParaRPr>
          </a:p>
        </p:txBody>
      </p:sp>
      <p:graphicFrame>
        <p:nvGraphicFramePr>
          <p:cNvPr id="7" name="Object 6" descr="2 equations. Equation 1. = p period left parenthesis 1 minus p right parenthesis to the power of N minus 1 period left parenthesis 1 minus p right parenthesis to the power of N minus 1. Equation 2. = p period left parenthesis 1 minus p right parenthesis to the power of 2 left parenthesis N minus 1 right parenthesis."/>
          <p:cNvGraphicFramePr>
            <a:graphicFrameLocks noChangeAspect="1"/>
          </p:cNvGraphicFramePr>
          <p:nvPr>
            <p:extLst>
              <p:ext uri="{D42A27DB-BD31-4B8C-83A1-F6EECF244321}">
                <p14:modId xmlns:p14="http://schemas.microsoft.com/office/powerpoint/2010/main" val="2609583808"/>
              </p:ext>
            </p:extLst>
          </p:nvPr>
        </p:nvGraphicFramePr>
        <p:xfrm>
          <a:off x="3766943" y="3163558"/>
          <a:ext cx="3497216" cy="886485"/>
        </p:xfrm>
        <a:graphic>
          <a:graphicData uri="http://schemas.openxmlformats.org/presentationml/2006/ole">
            <mc:AlternateContent xmlns:mc="http://schemas.openxmlformats.org/markup-compatibility/2006">
              <mc:Choice xmlns:v="urn:schemas-microsoft-com:vml" Requires="v">
                <p:oleObj spid="_x0000_s9783" name="Equation" r:id="rId3" imgW="1904760" imgH="482400" progId="Equation.DSMT4">
                  <p:embed/>
                </p:oleObj>
              </mc:Choice>
              <mc:Fallback>
                <p:oleObj name="Equation" r:id="rId3" imgW="1904760" imgH="482400" progId="Equation.DSMT4">
                  <p:embed/>
                  <p:pic>
                    <p:nvPicPr>
                      <p:cNvPr id="0" name=""/>
                      <p:cNvPicPr/>
                      <p:nvPr/>
                    </p:nvPicPr>
                    <p:blipFill>
                      <a:blip r:embed="rId4"/>
                      <a:stretch>
                        <a:fillRect/>
                      </a:stretch>
                    </p:blipFill>
                    <p:spPr>
                      <a:xfrm>
                        <a:off x="3766943" y="3163558"/>
                        <a:ext cx="3497216" cy="886485"/>
                      </a:xfrm>
                      <a:prstGeom prst="rect">
                        <a:avLst/>
                      </a:prstGeom>
                    </p:spPr>
                  </p:pic>
                </p:oleObj>
              </mc:Fallback>
            </mc:AlternateContent>
          </a:graphicData>
        </a:graphic>
      </p:graphicFrame>
      <p:sp>
        <p:nvSpPr>
          <p:cNvPr id="6" name="Text Placeholder 5"/>
          <p:cNvSpPr>
            <a:spLocks noGrp="1"/>
          </p:cNvSpPr>
          <p:nvPr>
            <p:ph idx="13"/>
          </p:nvPr>
        </p:nvSpPr>
        <p:spPr>
          <a:xfrm>
            <a:off x="1863284" y="4127533"/>
            <a:ext cx="5113094" cy="408556"/>
          </a:xfrm>
        </p:spPr>
        <p:txBody>
          <a:bodyPr/>
          <a:lstStyle/>
          <a:p>
            <a:pPr xmlns:a="http://schemas.openxmlformats.org/drawingml/2006/main" marL="255588" indent="-255588">
              <a:buNone/>
              <a:defRPr/>
            </a:pPr>
            <a:r xmlns:a="http://schemas.openxmlformats.org/drawingml/2006/main">
              <a:rPr lang="vi" sz="2200" dirty="0">
                <a:latin typeface="+mn-lt"/>
              </a:rPr>
              <a:t>… chọn p tối ưu và sau đó để</a:t>
            </a:r>
            <a:endParaRPr xmlns:a="http://schemas.openxmlformats.org/drawingml/2006/main" lang="en-IN" sz="2200" dirty="0">
              <a:latin typeface="+mn-lt"/>
            </a:endParaRPr>
          </a:p>
        </p:txBody>
      </p:sp>
      <p:graphicFrame>
        <p:nvGraphicFramePr>
          <p:cNvPr id="8" name="Object 7" descr="N approach infinity"/>
          <p:cNvGraphicFramePr>
            <a:graphicFrameLocks noChangeAspect="1"/>
          </p:cNvGraphicFramePr>
          <p:nvPr>
            <p:extLst>
              <p:ext uri="{D42A27DB-BD31-4B8C-83A1-F6EECF244321}">
                <p14:modId xmlns:p14="http://schemas.microsoft.com/office/powerpoint/2010/main" val="2087809565"/>
              </p:ext>
            </p:extLst>
          </p:nvPr>
        </p:nvGraphicFramePr>
        <p:xfrm>
          <a:off x="6914616" y="4207798"/>
          <a:ext cx="664284" cy="385319"/>
        </p:xfrm>
        <a:graphic>
          <a:graphicData uri="http://schemas.openxmlformats.org/presentationml/2006/ole">
            <mc:AlternateContent xmlns:mc="http://schemas.openxmlformats.org/markup-compatibility/2006">
              <mc:Choice xmlns:v="urn:schemas-microsoft-com:vml" Requires="v">
                <p:oleObj spid="_x0000_s9784" name="Equation" r:id="rId5" imgW="291960" imgH="190440" progId="Equation.DSMT4">
                  <p:embed/>
                </p:oleObj>
              </mc:Choice>
              <mc:Fallback>
                <p:oleObj name="Equation" r:id="rId5" imgW="291960" imgH="190440" progId="Equation.DSMT4">
                  <p:embed/>
                  <p:pic>
                    <p:nvPicPr>
                      <p:cNvPr id="0" name=""/>
                      <p:cNvPicPr/>
                      <p:nvPr/>
                    </p:nvPicPr>
                    <p:blipFill>
                      <a:blip r:embed="rId6"/>
                      <a:stretch>
                        <a:fillRect/>
                      </a:stretch>
                    </p:blipFill>
                    <p:spPr>
                      <a:xfrm>
                        <a:off x="6914616" y="4207798"/>
                        <a:ext cx="664284" cy="385319"/>
                      </a:xfrm>
                      <a:prstGeom prst="rect">
                        <a:avLst/>
                      </a:prstGeom>
                    </p:spPr>
                  </p:pic>
                </p:oleObj>
              </mc:Fallback>
            </mc:AlternateContent>
          </a:graphicData>
        </a:graphic>
      </p:graphicFrame>
      <p:graphicFrame>
        <p:nvGraphicFramePr>
          <p:cNvPr id="9" name="Object 8" descr="= 1 forward slash left parenthesis 2 e right parenthesis = 0.18."/>
          <p:cNvGraphicFramePr>
            <a:graphicFrameLocks noChangeAspect="1"/>
          </p:cNvGraphicFramePr>
          <p:nvPr>
            <p:extLst>
              <p:ext uri="{D42A27DB-BD31-4B8C-83A1-F6EECF244321}">
                <p14:modId xmlns:p14="http://schemas.microsoft.com/office/powerpoint/2010/main" val="218673"/>
              </p:ext>
            </p:extLst>
          </p:nvPr>
        </p:nvGraphicFramePr>
        <p:xfrm>
          <a:off x="3734594" y="4684063"/>
          <a:ext cx="2016125" cy="463262"/>
        </p:xfrm>
        <a:graphic>
          <a:graphicData uri="http://schemas.openxmlformats.org/presentationml/2006/ole">
            <mc:AlternateContent xmlns:mc="http://schemas.openxmlformats.org/markup-compatibility/2006">
              <mc:Choice xmlns:v="urn:schemas-microsoft-com:vml" Requires="v">
                <p:oleObj spid="_x0000_s9785" name="Equation" r:id="rId7" imgW="1104840" imgH="253800" progId="Equation.DSMT4">
                  <p:embed/>
                </p:oleObj>
              </mc:Choice>
              <mc:Fallback>
                <p:oleObj name="Equation" r:id="rId7" imgW="1104840" imgH="253800" progId="Equation.DSMT4">
                  <p:embed/>
                  <p:pic>
                    <p:nvPicPr>
                      <p:cNvPr id="0" name=""/>
                      <p:cNvPicPr/>
                      <p:nvPr/>
                    </p:nvPicPr>
                    <p:blipFill>
                      <a:blip r:embed="rId8"/>
                      <a:stretch>
                        <a:fillRect/>
                      </a:stretch>
                    </p:blipFill>
                    <p:spPr>
                      <a:xfrm>
                        <a:off x="3734594" y="4684063"/>
                        <a:ext cx="2016125" cy="463262"/>
                      </a:xfrm>
                      <a:prstGeom prst="rect">
                        <a:avLst/>
                      </a:prstGeom>
                    </p:spPr>
                  </p:pic>
                </p:oleObj>
              </mc:Fallback>
            </mc:AlternateContent>
          </a:graphicData>
        </a:graphic>
      </p:graphicFrame>
      <p:sp>
        <p:nvSpPr>
          <p:cNvPr id="2" name="Content Placeholder 1"/>
          <p:cNvSpPr>
            <a:spLocks noGrp="1"/>
          </p:cNvSpPr>
          <p:nvPr>
            <p:ph idx="14"/>
          </p:nvPr>
        </p:nvSpPr>
        <p:spPr>
          <a:xfrm>
            <a:off x="457200" y="5438917"/>
            <a:ext cx="8229600" cy="411954"/>
          </a:xfrm>
        </p:spPr>
        <p:txBody>
          <a:bodyPr/>
          <a:lstStyle/>
          <a:p>
            <a:pPr xmlns:a="http://schemas.openxmlformats.org/drawingml/2006/main" marL="0" indent="0">
              <a:buNone/>
            </a:pPr>
            <a:r xmlns:a="http://schemas.openxmlformats.org/drawingml/2006/main">
              <a:rPr lang="vi" sz="2200" b="1" dirty="0">
                <a:solidFill>
                  <a:schemeClr val="tx1"/>
                </a:solidFill>
                <a:latin typeface="+mn-lt"/>
              </a:rPr>
              <a:t>thậm chí còn tệ hơn Aloha có rãnh </a:t>
            </a:r>
            <a:r xmlns:a="http://schemas.openxmlformats.org/drawingml/2006/main">
              <a:rPr lang="vi" sz="2200" b="1" dirty="0" smtClean="0">
                <a:solidFill>
                  <a:schemeClr val="tx1"/>
                </a:solidFill>
                <a:latin typeface="+mn-lt"/>
              </a:rPr>
              <a:t>!</a:t>
            </a:r>
            <a:endParaRPr xmlns:a="http://schemas.openxmlformats.org/drawingml/2006/main" lang="en-US" sz="2200" b="1" dirty="0">
              <a:solidFill>
                <a:schemeClr val="tx1"/>
              </a:solidFill>
              <a:latin typeface="+mn-lt"/>
            </a:endParaRPr>
          </a:p>
        </p:txBody>
      </p:sp>
    </p:spTree>
    <p:extLst>
      <p:ext uri="{BB962C8B-B14F-4D97-AF65-F5344CB8AC3E}">
        <p14:creationId xmlns:p14="http://schemas.microsoft.com/office/powerpoint/2010/main" val="2917710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(1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b="1"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3854965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A </a:t>
            </a:r>
            <a:r xmlns:a="http://schemas.openxmlformats.org/drawingml/2006/main">
              <a:rPr lang="vi" dirty="0"/>
              <a:t>(Carrier Sense Multiple Access)</a:t>
            </a:r>
          </a:p>
        </p:txBody>
      </p:sp>
      <p:sp>
        <p:nvSpPr>
          <p:cNvPr id="8" name="Text Placeholder 7"/>
          <p:cNvSpPr>
            <a:spLocks noGrp="1"/>
          </p:cNvSpPr>
          <p:nvPr>
            <p:ph type="body" idx="1"/>
          </p:nvPr>
        </p:nvSpPr>
        <p:spPr/>
        <p:txBody>
          <a:bodyPr/>
          <a:lstStyle/>
          <a:p>
            <a:pPr xmlns:a="http://schemas.openxmlformats.org/drawingml/2006/main">
              <a:buFont typeface="Wingdings" charset="0"/>
              <a:buNone/>
              <a:defRPr/>
            </a:pPr>
            <a:r xmlns:a="http://schemas.openxmlformats.org/drawingml/2006/main">
              <a:rPr lang="vi"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S</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m</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A </a:t>
            </a:r>
            <a:r xmlns:a="http://schemas.openxmlformats.org/drawingml/2006/main">
              <a:rPr lang="vi" b="1" dirty="0">
                <a:solidFill>
                  <a:schemeClr val="tx1"/>
                </a:solidFill>
              </a:rPr>
              <a:t>: </a:t>
            </a:r>
            <a:r xmlns:a="http://schemas.openxmlformats.org/drawingml/2006/main">
              <a:rPr lang="vi" dirty="0"/>
              <a:t>nghe trước khi truyền:</a:t>
            </a:r>
          </a:p>
          <a:p>
            <a:pPr xmlns:a="http://schemas.openxmlformats.org/drawingml/2006/main">
              <a:buFont typeface="Wingdings" charset="0"/>
              <a:buNone/>
              <a:defRPr/>
            </a:pPr>
            <a:r xmlns:a="http://schemas.openxmlformats.org/drawingml/2006/main">
              <a:rPr lang="vi" b="1" dirty="0">
                <a:solidFill>
                  <a:schemeClr val="tx1"/>
                </a:solidFill>
              </a:rPr>
              <a:t>nếu kênh cảm thấy nhàn rỗi: </a:t>
            </a:r>
            <a:r xmlns:a="http://schemas.openxmlformats.org/drawingml/2006/main">
              <a:rPr lang="vi" dirty="0"/>
              <a:t>truyền toàn bộ khung</a:t>
            </a:r>
          </a:p>
          <a:p>
            <a:pPr xmlns:a="http://schemas.openxmlformats.org/drawingml/2006/main">
              <a:defRPr/>
            </a:pPr>
            <a:r xmlns:a="http://schemas.openxmlformats.org/drawingml/2006/main">
              <a:rPr lang="vi" b="1" dirty="0">
                <a:solidFill>
                  <a:schemeClr val="tx1"/>
                </a:solidFill>
              </a:rPr>
              <a:t>nếu kênh cảm thấy bận, hãy </a:t>
            </a:r>
            <a:r xmlns:a="http://schemas.openxmlformats.org/drawingml/2006/main">
              <a:rPr lang="vi" dirty="0"/>
              <a:t>hoãn </a:t>
            </a:r>
            <a:r xmlns:a="http://schemas.openxmlformats.org/drawingml/2006/main">
              <a:rPr lang="vi" dirty="0" smtClean="0"/>
              <a:t>truyền</a:t>
            </a:r>
            <a:endParaRPr xmlns:a="http://schemas.openxmlformats.org/drawingml/2006/main" lang="en-US" dirty="0"/>
          </a:p>
          <a:p>
            <a:pPr xmlns:a="http://schemas.openxmlformats.org/drawingml/2006/main">
              <a:defRPr/>
            </a:pPr>
            <a:r xmlns:a="http://schemas.openxmlformats.org/drawingml/2006/main">
              <a:rPr lang="vi" dirty="0"/>
              <a:t>phép loại suy của con người: đừng </a:t>
            </a:r>
            <a:r xmlns:a="http://schemas.openxmlformats.org/drawingml/2006/main">
              <a:rPr lang="vi" dirty="0"/>
              <a:t>ngắt lời người </a:t>
            </a:r>
            <a:r xmlns:a="http://schemas.openxmlformats.org/drawingml/2006/main">
              <a:rPr lang="vi" altLang="en-US" dirty="0"/>
              <a:t>khác </a:t>
            </a:r>
            <a:r xmlns:a="http://schemas.openxmlformats.org/drawingml/2006/main">
              <a:rPr lang="vi" dirty="0" smtClean="0"/>
              <a:t>!</a:t>
            </a:r>
            <a:endParaRPr xmlns:a="http://schemas.openxmlformats.org/drawingml/2006/main" lang="en-US" dirty="0"/>
          </a:p>
        </p:txBody>
      </p:sp>
    </p:spTree>
    <p:extLst>
      <p:ext uri="{BB962C8B-B14F-4D97-AF65-F5344CB8AC3E}">
        <p14:creationId xmlns:p14="http://schemas.microsoft.com/office/powerpoint/2010/main" val="4032387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latin typeface="Times New Roman" panose="02020603050405020304" pitchFamily="18" charset="0"/>
                <a:cs typeface="Times New Roman" panose="02020603050405020304" pitchFamily="18" charset="0"/>
              </a:rPr>
              <a:t>C</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S</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m</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va chạm</a:t>
            </a:r>
            <a:endParaRPr xmlns:a="http://schemas.openxmlformats.org/drawingml/2006/main"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067175" cy="4525963"/>
          </a:xfrm>
        </p:spPr>
        <p:txBody>
          <a:bodyPr/>
          <a:lstStyle/>
          <a:p>
            <a:pPr xmlns:a="http://schemas.openxmlformats.org/drawingml/2006/main">
              <a:defRPr/>
            </a:pPr>
            <a:r xmlns:a="http://schemas.openxmlformats.org/drawingml/2006/main">
              <a:rPr lang="vi" b="1" dirty="0">
                <a:solidFill>
                  <a:schemeClr val="tx1"/>
                </a:solidFill>
              </a:rPr>
              <a:t>va chạm vẫn có thể xảy ra:</a:t>
            </a:r>
            <a:r xmlns:a="http://schemas.openxmlformats.org/drawingml/2006/main">
              <a:rPr lang="vi" dirty="0">
                <a:solidFill>
                  <a:srgbClr val="CC0000"/>
                </a:solidFill>
              </a:rPr>
              <a:t> </a:t>
            </a:r>
            <a:r xmlns:a="http://schemas.openxmlformats.org/drawingml/2006/main">
              <a:rPr lang="vi" dirty="0"/>
              <a:t>độ trễ lan truyền có nghĩa là </a:t>
            </a:r>
            <a:r xmlns:a="http://schemas.openxmlformats.org/drawingml/2006/main">
              <a:rPr lang="vi" dirty="0" smtClean="0"/>
              <a:t>hai nút </a:t>
            </a:r>
            <a:r xmlns:a="http://schemas.openxmlformats.org/drawingml/2006/main">
              <a:rPr lang="vi" dirty="0"/>
              <a:t>có thể không nghe thấy đường </a:t>
            </a:r>
            <a:r xmlns:a="http://schemas.openxmlformats.org/drawingml/2006/main">
              <a:rPr lang="vi" dirty="0"/>
              <a:t>truyền </a:t>
            </a:r>
            <a:r xmlns:a="http://schemas.openxmlformats.org/drawingml/2006/main">
              <a:rPr lang="vi" dirty="0" smtClean="0"/>
              <a:t>của nhau</a:t>
            </a:r>
          </a:p>
          <a:p>
            <a:pPr xmlns:a="http://schemas.openxmlformats.org/drawingml/2006/main">
              <a:defRPr/>
            </a:pPr>
            <a:r xmlns:a="http://schemas.openxmlformats.org/drawingml/2006/main">
              <a:rPr lang="vi" b="1" dirty="0">
                <a:solidFill>
                  <a:schemeClr val="tx1"/>
                </a:solidFill>
              </a:rPr>
              <a:t>va chạm:</a:t>
            </a:r>
            <a:r xmlns:a="http://schemas.openxmlformats.org/drawingml/2006/main">
              <a:rPr lang="vi" dirty="0">
                <a:solidFill>
                  <a:srgbClr val="CC0000"/>
                </a:solidFill>
              </a:rPr>
              <a:t> </a:t>
            </a:r>
            <a:r xmlns:a="http://schemas.openxmlformats.org/drawingml/2006/main">
              <a:rPr lang="vi" dirty="0"/>
              <a:t>toàn bộ thời gian truyền gói bị lãng phí</a:t>
            </a:r>
          </a:p>
          <a:p>
            <a:pPr xmlns:a="http://schemas.openxmlformats.org/drawingml/2006/main" lvl="1">
              <a:defRPr/>
            </a:pPr>
            <a:r xmlns:a="http://schemas.openxmlformats.org/drawingml/2006/main">
              <a:rPr lang="vi" dirty="0"/>
              <a:t>khoảng cách và độ trễ lan truyền đóng vai trò trong việc xác định </a:t>
            </a:r>
            <a:r xmlns:a="http://schemas.openxmlformats.org/drawingml/2006/main">
              <a:rPr lang="vi" dirty="0" smtClean="0"/>
              <a:t>xác suất va chạm</a:t>
            </a:r>
            <a:endParaRPr xmlns:a="http://schemas.openxmlformats.org/drawingml/2006/main" lang="en-US" dirty="0"/>
          </a:p>
        </p:txBody>
      </p:sp>
      <p:pic>
        <p:nvPicPr>
          <p:cNvPr id="5" name="Picture 4" descr="2 diagrams. 1, spatial layout of nodes. 4 P C’s are connected on a line. 2. 2 shapes are plotted between 2 vertical lines, time. They resemble a triangle, where there is a concave at the bottom pointing up like the top of the shape. Shape 1, the top point touches t sub 0. Shape 2, the top point touches t sub 1. The shapes overla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496" y="1622567"/>
            <a:ext cx="3388547" cy="4666741"/>
          </a:xfrm>
          <a:prstGeom prst="rect">
            <a:avLst/>
          </a:prstGeom>
        </p:spPr>
      </p:pic>
    </p:spTree>
    <p:extLst>
      <p:ext uri="{BB962C8B-B14F-4D97-AF65-F5344CB8AC3E}">
        <p14:creationId xmlns:p14="http://schemas.microsoft.com/office/powerpoint/2010/main" val="2358121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AC</a:t>
            </a:r>
            <a:r xmlns:a="http://schemas.openxmlformats.org/drawingml/2006/main">
              <a:rPr lang="vi" sz="100" dirty="0" smtClean="0"/>
              <a:t> </a:t>
            </a:r>
            <a:r xmlns:a="http://schemas.openxmlformats.org/drawingml/2006/main">
              <a:rPr lang="vi" dirty="0" smtClean="0"/>
              <a:t>D </a:t>
            </a:r>
            <a:r xmlns:a="http://schemas.openxmlformats.org/drawingml/2006/main">
              <a:rPr lang="vi" dirty="0"/>
              <a:t>(Phát hiện va chạm </a:t>
            </a:r>
            <a:r xmlns:a="http://schemas.openxmlformats.org/drawingml/2006/main">
              <a:rPr lang="vi" dirty="0" smtClean="0"/>
              <a:t>) </a:t>
            </a:r>
            <a:r xmlns:a="http://schemas.openxmlformats.org/drawingml/2006/main">
              <a:rPr lang="vi" sz="2000" b="0" dirty="0" smtClean="0"/>
              <a:t>(1 trên 2)</a:t>
            </a:r>
            <a:endParaRPr xmlns:a="http://schemas.openxmlformats.org/drawingml/2006/main" lang="en-IN" sz="2000" b="0" dirty="0"/>
          </a:p>
        </p:txBody>
      </p:sp>
      <p:sp>
        <p:nvSpPr>
          <p:cNvPr id="3" name="Text Placeholder 2"/>
          <p:cNvSpPr>
            <a:spLocks noGrp="1"/>
          </p:cNvSpPr>
          <p:nvPr>
            <p:ph type="body" idx="1"/>
          </p:nvPr>
        </p:nvSpPr>
        <p:spPr/>
        <p:txBody>
          <a:bodyPr/>
          <a:lstStyle/>
          <a:p>
            <a:pPr xmlns:a="http://schemas.openxmlformats.org/drawingml/2006/main" marL="0" indent="0">
              <a:buFont typeface="Wingdings" charset="0"/>
              <a:buNone/>
              <a:defRPr/>
            </a:pPr>
            <a:r xmlns:a="http://schemas.openxmlformats.org/drawingml/2006/main">
              <a:rPr lang="vi"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S</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m</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AC</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Đ </a:t>
            </a:r>
            <a:r xmlns:a="http://schemas.openxmlformats.org/drawingml/2006/main">
              <a:rPr lang="vi" b="1" dirty="0">
                <a:solidFill>
                  <a:schemeClr val="tx1"/>
                </a:solidFill>
              </a:rPr>
              <a:t>:</a:t>
            </a:r>
            <a:r xmlns:a="http://schemas.openxmlformats.org/drawingml/2006/main">
              <a:rPr lang="vi" dirty="0">
                <a:solidFill>
                  <a:srgbClr val="CC0000"/>
                </a:solidFill>
              </a:rPr>
              <a:t> </a:t>
            </a:r>
            <a:r xmlns:a="http://schemas.openxmlformats.org/drawingml/2006/main">
              <a:rPr lang="vi" dirty="0"/>
              <a:t>cảm biến sóng mang, trì hoãn như trong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endParaRPr xmlns:a="http://schemas.openxmlformats.org/drawingml/2006/main" lang="en-US" dirty="0"/>
          </a:p>
          <a:p>
            <a:pPr xmlns:a="http://schemas.openxmlformats.org/drawingml/2006/main" lvl="1">
              <a:defRPr/>
            </a:pPr>
            <a:r xmlns:a="http://schemas.openxmlformats.org/drawingml/2006/main">
              <a:rPr lang="vi" dirty="0"/>
              <a:t>va chạm </a:t>
            </a:r>
            <a:r xmlns:a="http://schemas.openxmlformats.org/drawingml/2006/main">
              <a:rPr lang="vi" b="1" dirty="0"/>
              <a:t>được phát hiện </a:t>
            </a:r>
            <a:r xmlns:a="http://schemas.openxmlformats.org/drawingml/2006/main">
              <a:rPr lang="vi" dirty="0"/>
              <a:t>trong thời gian ngắn</a:t>
            </a:r>
          </a:p>
          <a:p>
            <a:pPr xmlns:a="http://schemas.openxmlformats.org/drawingml/2006/main" lvl="1">
              <a:defRPr/>
            </a:pPr>
            <a:r xmlns:a="http://schemas.openxmlformats.org/drawingml/2006/main">
              <a:rPr lang="vi" dirty="0"/>
              <a:t>truyền xung đột bị hủy bỏ, giảm </a:t>
            </a:r>
            <a:r xmlns:a="http://schemas.openxmlformats.org/drawingml/2006/main">
              <a:rPr lang="vi" dirty="0" smtClean="0"/>
              <a:t>lãng phí kênh</a:t>
            </a:r>
            <a:endParaRPr xmlns:a="http://schemas.openxmlformats.org/drawingml/2006/main" lang="en-US" dirty="0"/>
          </a:p>
          <a:p>
            <a:pPr xmlns:a="http://schemas.openxmlformats.org/drawingml/2006/main">
              <a:defRPr/>
            </a:pPr>
            <a:r xmlns:a="http://schemas.openxmlformats.org/drawingml/2006/main">
              <a:rPr lang="vi" dirty="0"/>
              <a:t>phát hiện va chạm </a:t>
            </a:r>
            <a:r xmlns:a="http://schemas.openxmlformats.org/drawingml/2006/main">
              <a:rPr lang="vi" dirty="0" smtClean="0"/>
              <a:t>:</a:t>
            </a:r>
            <a:endParaRPr xmlns:a="http://schemas.openxmlformats.org/drawingml/2006/main" lang="en-US" dirty="0"/>
          </a:p>
          <a:p>
            <a:pPr xmlns:a="http://schemas.openxmlformats.org/drawingml/2006/main" lvl="1">
              <a:defRPr/>
            </a:pPr>
            <a:r xmlns:a="http://schemas.openxmlformats.org/drawingml/2006/main">
              <a:rPr lang="vi" dirty="0"/>
              <a:t>dễ dàng trong mạng LAN có dây: đo cường độ tín hiệu, so sánh tín hiệu truyền, nhận</a:t>
            </a:r>
          </a:p>
          <a:p>
            <a:pPr xmlns:a="http://schemas.openxmlformats.org/drawingml/2006/main" lvl="1">
              <a:defRPr/>
            </a:pPr>
            <a:r xmlns:a="http://schemas.openxmlformats.org/drawingml/2006/main">
              <a:rPr lang="vi" dirty="0"/>
              <a:t>khó khăn trong mạng LAN không dây: cường độ tín hiệu nhận được bị lấn át bởi </a:t>
            </a:r>
            <a:r xmlns:a="http://schemas.openxmlformats.org/drawingml/2006/main">
              <a:rPr lang="vi" dirty="0" smtClean="0"/>
              <a:t>cường độ truyền dẫn cục bộ</a:t>
            </a:r>
            <a:endParaRPr xmlns:a="http://schemas.openxmlformats.org/drawingml/2006/main" lang="en-US" dirty="0"/>
          </a:p>
          <a:p>
            <a:pPr xmlns:a="http://schemas.openxmlformats.org/drawingml/2006/main">
              <a:defRPr/>
            </a:pPr>
            <a:r xmlns:a="http://schemas.openxmlformats.org/drawingml/2006/main">
              <a:rPr lang="vi" dirty="0" smtClean="0"/>
              <a:t>đối thoại </a:t>
            </a:r>
            <a:endParaRPr xmlns:a="http://schemas.openxmlformats.org/drawingml/2006/main" lang="en-US" dirty="0"/>
            <a:r xmlns:a="http://schemas.openxmlformats.org/drawingml/2006/main">
              <a:rPr lang="vi" dirty="0"/>
              <a:t>lịch sự</a:t>
            </a:r>
          </a:p>
        </p:txBody>
      </p:sp>
    </p:spTree>
    <p:extLst>
      <p:ext uri="{BB962C8B-B14F-4D97-AF65-F5344CB8AC3E}">
        <p14:creationId xmlns:p14="http://schemas.microsoft.com/office/powerpoint/2010/main" val="815171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AC</a:t>
            </a:r>
            <a:r xmlns:a="http://schemas.openxmlformats.org/drawingml/2006/main">
              <a:rPr lang="vi" sz="100" dirty="0" smtClean="0"/>
              <a:t> </a:t>
            </a:r>
            <a:r xmlns:a="http://schemas.openxmlformats.org/drawingml/2006/main">
              <a:rPr lang="vi" dirty="0" smtClean="0"/>
              <a:t>D </a:t>
            </a:r>
            <a:r xmlns:a="http://schemas.openxmlformats.org/drawingml/2006/main">
              <a:rPr lang="vi" dirty="0"/>
              <a:t>(Phát hiện va chạm </a:t>
            </a:r>
            <a:r xmlns:a="http://schemas.openxmlformats.org/drawingml/2006/main">
              <a:rPr lang="vi" dirty="0" smtClean="0"/>
              <a:t>) </a:t>
            </a:r>
            <a:r xmlns:a="http://schemas.openxmlformats.org/drawingml/2006/main">
              <a:rPr lang="vi" sz="2000" b="0" dirty="0" smtClean="0"/>
              <a:t>(2 trên 2)</a:t>
            </a:r>
            <a:endParaRPr xmlns:a="http://schemas.openxmlformats.org/drawingml/2006/main" lang="en-IN" sz="2000" b="0" dirty="0"/>
          </a:p>
        </p:txBody>
      </p:sp>
      <p:pic>
        <p:nvPicPr>
          <p:cNvPr id="2" name="Picture 1" descr="In a spacial layout of nodes, 4 computers are interconnected in a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809" y="1714778"/>
            <a:ext cx="3664181" cy="1085686"/>
          </a:xfrm>
          <a:prstGeom prst="rect">
            <a:avLst/>
          </a:prstGeom>
        </p:spPr>
      </p:pic>
      <p:pic>
        <p:nvPicPr>
          <p:cNvPr id="6" name="Picture 5" descr="2 shapes are plotted on time over space. Space, 4 equal units, A, B, C, D. The shapes resemble a triangle, where there is a concave at the bottom pointing up like the top of the shape. Shape 1, the top point touches time, t sub 0, space, B. Shape 2, the top point touches time, t sub 1, space, D. The shapes overlap. The space between the concave points of each shape, to the edge of the overlapping shape, is collision detect, abort time."/>
          <p:cNvPicPr>
            <a:picLocks noChangeAspect="1"/>
          </p:cNvPicPr>
          <p:nvPr/>
        </p:nvPicPr>
        <p:blipFill>
          <a:blip r:embed="rId3"/>
          <a:stretch>
            <a:fillRect/>
          </a:stretch>
        </p:blipFill>
        <p:spPr>
          <a:xfrm>
            <a:off x="2613372" y="2989908"/>
            <a:ext cx="3785054" cy="3301525"/>
          </a:xfrm>
          <a:prstGeom prst="rect">
            <a:avLst/>
          </a:prstGeom>
        </p:spPr>
      </p:pic>
    </p:spTree>
    <p:extLst>
      <p:ext uri="{BB962C8B-B14F-4D97-AF65-F5344CB8AC3E}">
        <p14:creationId xmlns:p14="http://schemas.microsoft.com/office/powerpoint/2010/main" val="36228770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Ethernet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AC</a:t>
            </a:r>
            <a:r xmlns:a="http://schemas.openxmlformats.org/drawingml/2006/main">
              <a:rPr lang="vi" sz="100" dirty="0" smtClean="0"/>
              <a:t> </a:t>
            </a:r>
            <a:r xmlns:a="http://schemas.openxmlformats.org/drawingml/2006/main">
              <a:rPr lang="vi" dirty="0"/>
              <a:t>Thuật toán </a:t>
            </a:r>
            <a:r xmlns:a="http://schemas.openxmlformats.org/drawingml/2006/main">
              <a:rPr lang="vi" dirty="0" smtClean="0"/>
              <a:t>D</a:t>
            </a:r>
          </a:p>
        </p:txBody>
      </p:sp>
      <p:sp>
        <p:nvSpPr>
          <p:cNvPr id="12" name="Content Placeholder 11"/>
          <p:cNvSpPr>
            <a:spLocks noGrp="1"/>
          </p:cNvSpPr>
          <p:nvPr>
            <p:ph idx="1"/>
          </p:nvPr>
        </p:nvSpPr>
        <p:spPr>
          <a:xfrm>
            <a:off x="457200" y="1600200"/>
            <a:ext cx="8229600" cy="3057526"/>
          </a:xfrm>
        </p:spPr>
        <p:txBody>
          <a:bodyPr/>
          <a:lstStyle/>
          <a:p>
            <a:pPr xmlns:a="http://schemas.openxmlformats.org/drawingml/2006/main" marL="432000" indent="-432000">
              <a:buFont typeface="+mj-lt"/>
              <a:buAutoNum type="arabicPeriod"/>
              <a:defRPr/>
            </a:pP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nhận datagram từ tầng mạng, tạo khung</a:t>
            </a:r>
          </a:p>
          <a:p>
            <a:pPr xmlns:a="http://schemas.openxmlformats.org/drawingml/2006/main" marL="432000" indent="-432000">
              <a:buFont typeface="+mj-lt"/>
              <a:buAutoNum type="arabicPeriod"/>
              <a:defRPr/>
            </a:pPr>
            <a:r xmlns:a="http://schemas.openxmlformats.org/drawingml/2006/main">
              <a:rPr lang="vi" sz="1800" dirty="0" smtClean="0">
                <a:latin typeface="+mn-lt"/>
              </a:rPr>
              <a:t>Nếu 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cảm nhận kênh nhàn rỗi, bắt đầu truyền khung. Nếu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cảm nhận kênh đang bận, đợi cho đến khi kênh rảnh, sau đó truyền.</a:t>
            </a:r>
          </a:p>
          <a:p>
            <a:pPr xmlns:a="http://schemas.openxmlformats.org/drawingml/2006/main" marL="432000" indent="-432000">
              <a:buFont typeface="+mj-lt"/>
              <a:buAutoNum type="arabicPeriod"/>
              <a:defRPr/>
            </a:pPr>
            <a:r xmlns:a="http://schemas.openxmlformats.org/drawingml/2006/main">
              <a:rPr lang="vi" sz="1800" dirty="0" smtClean="0">
                <a:latin typeface="+mn-lt"/>
              </a:rPr>
              <a:t>Nếu 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truyền toàn bộ khung mà không phát hiện truyền khác,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đã hoàn thành với khung </a:t>
            </a:r>
            <a:r xmlns:a="http://schemas.openxmlformats.org/drawingml/2006/main">
              <a:rPr lang="vi" sz="1800" dirty="0" smtClean="0">
                <a:latin typeface="+mn-lt"/>
              </a:rPr>
              <a:t>!</a:t>
            </a:r>
          </a:p>
          <a:p>
            <a:pPr xmlns:a="http://schemas.openxmlformats.org/drawingml/2006/main" marL="432000" indent="-432000">
              <a:buFont typeface="+mj-lt"/>
              <a:buAutoNum type="arabicPeriod"/>
              <a:defRPr/>
            </a:pPr>
            <a:r xmlns:a="http://schemas.openxmlformats.org/drawingml/2006/main">
              <a:rPr lang="vi" sz="1800" dirty="0" smtClean="0">
                <a:latin typeface="+mn-lt"/>
              </a:rPr>
              <a:t>Nếu 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phát hiện một đường truyền khác trong khi truyền, </a:t>
            </a:r>
            <a:r xmlns:a="http://schemas.openxmlformats.org/drawingml/2006/main">
              <a:rPr lang="vi" sz="1800" dirty="0" smtClean="0">
                <a:latin typeface="+mn-lt"/>
              </a:rPr>
              <a:t>hủy bỏ </a:t>
            </a:r>
            <a:r xmlns:a="http://schemas.openxmlformats.org/drawingml/2006/main">
              <a:rPr lang="vi" sz="1800" dirty="0">
                <a:latin typeface="+mn-lt"/>
              </a:rPr>
              <a:t>và gửi tín hiệu kẹt</a:t>
            </a:r>
          </a:p>
          <a:p>
            <a:pPr xmlns:a="http://schemas.openxmlformats.org/drawingml/2006/main" marL="432000" indent="-432000">
              <a:buFont typeface="+mj-lt"/>
              <a:buAutoNum type="arabicPeriod"/>
              <a:defRPr/>
            </a:pPr>
            <a:r xmlns:a="http://schemas.openxmlformats.org/drawingml/2006/main">
              <a:rPr lang="vi" sz="1800" dirty="0" smtClean="0">
                <a:latin typeface="+mn-lt"/>
              </a:rPr>
              <a:t>Sau khi </a:t>
            </a:r>
            <a:r xmlns:a="http://schemas.openxmlformats.org/drawingml/2006/main">
              <a:rPr lang="vi" sz="1800" dirty="0">
                <a:latin typeface="+mn-lt"/>
              </a:rPr>
              <a:t>phá thai,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vào </a:t>
            </a:r>
            <a:r xmlns:a="http://schemas.openxmlformats.org/drawingml/2006/main">
              <a:rPr lang="vi" sz="1800" b="1" dirty="0">
                <a:solidFill>
                  <a:schemeClr val="tx1"/>
                </a:solidFill>
                <a:latin typeface="+mn-lt"/>
              </a:rPr>
              <a:t>backoff nhị phân (số mũ) </a:t>
            </a:r>
            <a:r xmlns:a="http://schemas.openxmlformats.org/drawingml/2006/main">
              <a:rPr lang="vi" sz="1800" b="1" dirty="0" smtClean="0">
                <a:solidFill>
                  <a:schemeClr val="tx1"/>
                </a:solidFill>
                <a:latin typeface="+mn-lt"/>
              </a:rPr>
              <a:t>:</a:t>
            </a:r>
            <a:endParaRPr xmlns:a="http://schemas.openxmlformats.org/drawingml/2006/main" lang="en-US" sz="1800" b="1" dirty="0">
              <a:solidFill>
                <a:schemeClr val="tx1"/>
              </a:solidFill>
              <a:latin typeface="+mn-lt"/>
            </a:endParaRPr>
          </a:p>
        </p:txBody>
      </p:sp>
      <p:sp>
        <p:nvSpPr>
          <p:cNvPr id="13" name="Content Placeholder 12"/>
          <p:cNvSpPr>
            <a:spLocks noGrp="1"/>
          </p:cNvSpPr>
          <p:nvPr>
            <p:ph idx="13"/>
          </p:nvPr>
        </p:nvSpPr>
        <p:spPr>
          <a:xfrm>
            <a:off x="457200" y="4667227"/>
            <a:ext cx="6105525" cy="485799"/>
          </a:xfrm>
        </p:spPr>
        <p:txBody>
          <a:bodyPr/>
          <a:lstStyle/>
          <a:p>
            <a:pPr xmlns:a="http://schemas.openxmlformats.org/drawingml/2006/main" marL="741600" indent="-284400">
              <a:spcBef>
                <a:spcPts val="600"/>
              </a:spcBef>
              <a:buFont typeface="Arial" panose="020B0604020202020204" pitchFamily="34" charset="0"/>
              <a:buChar char="–"/>
            </a:pPr>
            <a:r xmlns:a="http://schemas.openxmlformats.org/drawingml/2006/main">
              <a:rPr lang="vi" sz="1800" dirty="0">
                <a:latin typeface="+mn-lt"/>
              </a:rPr>
              <a:t>sau </a:t>
            </a:r>
            <a:r xmlns:a="http://schemas.openxmlformats.org/drawingml/2006/main">
              <a:rPr lang="vi" sz="1800" dirty="0">
                <a:latin typeface="+mn-lt"/>
              </a:rPr>
              <a:t>va chạm thứ </a:t>
            </a:r>
            <a:r xmlns:a="http://schemas.openxmlformats.org/drawingml/2006/main">
              <a:rPr lang="vi" sz="1800" i="1" dirty="0">
                <a:latin typeface="+mn-lt"/>
              </a:rPr>
              <a:t>m ,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chọn ngẫu nhiên </a:t>
            </a:r>
            <a:r xmlns:a="http://schemas.openxmlformats.org/drawingml/2006/main">
              <a:rPr lang="vi" sz="1800" i="1" dirty="0">
                <a:latin typeface="+mn-lt"/>
              </a:rPr>
              <a:t>K </a:t>
            </a:r>
            <a:r xmlns:a="http://schemas.openxmlformats.org/drawingml/2006/main">
              <a:rPr lang="vi" sz="1800" dirty="0">
                <a:latin typeface="+mn-lt"/>
              </a:rPr>
              <a:t>từ</a:t>
            </a:r>
          </a:p>
        </p:txBody>
      </p:sp>
      <p:graphicFrame>
        <p:nvGraphicFramePr>
          <p:cNvPr id="3" name="Object 2" descr="Left brace 0, 1, 2, and so on to 2 to the m power minus 1 right brace.&#10;"/>
          <p:cNvGraphicFramePr>
            <a:graphicFrameLocks noChangeAspect="1"/>
          </p:cNvGraphicFramePr>
          <p:nvPr>
            <p:extLst>
              <p:ext uri="{D42A27DB-BD31-4B8C-83A1-F6EECF244321}">
                <p14:modId xmlns:p14="http://schemas.microsoft.com/office/powerpoint/2010/main" val="1764012254"/>
              </p:ext>
            </p:extLst>
          </p:nvPr>
        </p:nvGraphicFramePr>
        <p:xfrm>
          <a:off x="6401971" y="4714515"/>
          <a:ext cx="2055058" cy="385323"/>
        </p:xfrm>
        <a:graphic>
          <a:graphicData uri="http://schemas.openxmlformats.org/presentationml/2006/ole">
            <mc:AlternateContent xmlns:mc="http://schemas.openxmlformats.org/markup-compatibility/2006">
              <mc:Choice xmlns:v="urn:schemas-microsoft-com:vml" Requires="v">
                <p:oleObj spid="_x0000_s8386" name="Equation" r:id="rId3" imgW="1218960" imgH="228600" progId="Equation.DSMT4">
                  <p:embed/>
                </p:oleObj>
              </mc:Choice>
              <mc:Fallback>
                <p:oleObj name="Equation" r:id="rId3" imgW="1218960" imgH="228600" progId="Equation.DSMT4">
                  <p:embed/>
                  <p:pic>
                    <p:nvPicPr>
                      <p:cNvPr id="0" name=""/>
                      <p:cNvPicPr/>
                      <p:nvPr/>
                    </p:nvPicPr>
                    <p:blipFill>
                      <a:blip r:embed="rId4"/>
                      <a:stretch>
                        <a:fillRect/>
                      </a:stretch>
                    </p:blipFill>
                    <p:spPr>
                      <a:xfrm>
                        <a:off x="6401971" y="4714515"/>
                        <a:ext cx="2055058" cy="385323"/>
                      </a:xfrm>
                      <a:prstGeom prst="rect">
                        <a:avLst/>
                      </a:prstGeom>
                    </p:spPr>
                  </p:pic>
                </p:oleObj>
              </mc:Fallback>
            </mc:AlternateContent>
          </a:graphicData>
        </a:graphic>
      </p:graphicFrame>
      <p:sp>
        <p:nvSpPr>
          <p:cNvPr id="14" name="Content Placeholder 13"/>
          <p:cNvSpPr>
            <a:spLocks noGrp="1"/>
          </p:cNvSpPr>
          <p:nvPr>
            <p:ph idx="14"/>
          </p:nvPr>
        </p:nvSpPr>
        <p:spPr>
          <a:xfrm>
            <a:off x="457200" y="5027985"/>
            <a:ext cx="8229600" cy="797438"/>
          </a:xfrm>
        </p:spPr>
        <p:txBody>
          <a:bodyPr/>
          <a:lstStyle/>
          <a:p>
            <a:pPr xmlns:a="http://schemas.openxmlformats.org/drawingml/2006/main" marL="714375" lvl="1" indent="0">
              <a:buNone/>
              <a:defRPr/>
            </a:pP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a:t>
            </a:r>
            <a:r xmlns:a="http://schemas.openxmlformats.org/drawingml/2006/main">
              <a:rPr lang="vi" sz="1800" dirty="0" smtClean="0">
                <a:latin typeface="+mn-lt"/>
              </a:rPr>
              <a:t>C </a:t>
            </a:r>
            <a:r xmlns:a="http://schemas.openxmlformats.org/drawingml/2006/main">
              <a:rPr lang="vi" sz="1800" dirty="0">
                <a:latin typeface="+mn-lt"/>
              </a:rPr>
              <a:t>đợi K </a:t>
            </a:r>
            <a:r xmlns:a="http://schemas.openxmlformats.org/drawingml/2006/main">
              <a:rPr lang="vi" sz="1800" dirty="0">
                <a:latin typeface="+mn-lt"/>
              </a:rPr>
              <a:t>· </a:t>
            </a:r>
            <a:r xmlns:a="http://schemas.openxmlformats.org/drawingml/2006/main">
              <a:rPr lang="vi" sz="1800" dirty="0">
                <a:latin typeface="+mn-lt"/>
              </a:rPr>
              <a:t>512 bit lần, quay lại Bước 2</a:t>
            </a:r>
          </a:p>
          <a:p>
            <a:pPr xmlns:a="http://schemas.openxmlformats.org/drawingml/2006/main" lvl="1" indent="-284400">
              <a:buFont typeface="Arial" panose="020B0604020202020204" pitchFamily="34" charset="0"/>
              <a:buChar char="–"/>
              <a:defRPr/>
            </a:pPr>
            <a:r xmlns:a="http://schemas.openxmlformats.org/drawingml/2006/main">
              <a:rPr lang="vi" sz="1800" dirty="0">
                <a:latin typeface="+mn-lt"/>
              </a:rPr>
              <a:t>khoảng thời gian dự phòng dài hơn với nhiều </a:t>
            </a:r>
            <a:r xmlns:a="http://schemas.openxmlformats.org/drawingml/2006/main">
              <a:rPr lang="vi" sz="1800" dirty="0" smtClean="0">
                <a:latin typeface="+mn-lt"/>
              </a:rPr>
              <a:t>va chạm hơn</a:t>
            </a:r>
            <a:endParaRPr xmlns:a="http://schemas.openxmlformats.org/drawingml/2006/main" lang="en-US" sz="1800" dirty="0">
              <a:latin typeface="+mn-lt"/>
            </a:endParaRPr>
          </a:p>
        </p:txBody>
      </p:sp>
    </p:spTree>
    <p:extLst>
      <p:ext uri="{BB962C8B-B14F-4D97-AF65-F5344CB8AC3E}">
        <p14:creationId xmlns:p14="http://schemas.microsoft.com/office/powerpoint/2010/main" val="309263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AC</a:t>
            </a:r>
            <a:r xmlns:a="http://schemas.openxmlformats.org/drawingml/2006/main">
              <a:rPr lang="vi" sz="100" dirty="0" smtClean="0"/>
              <a:t> </a:t>
            </a:r>
            <a:r xmlns:a="http://schemas.openxmlformats.org/drawingml/2006/main">
              <a:rPr lang="vi" dirty="0" smtClean="0"/>
              <a:t>D </a:t>
            </a:r>
            <a:r xmlns:a="http://schemas.openxmlformats.org/drawingml/2006/main">
              <a:rPr lang="vi" dirty="0"/>
              <a:t>Hiệu quả</a:t>
            </a:r>
          </a:p>
        </p:txBody>
      </p:sp>
      <p:sp>
        <p:nvSpPr>
          <p:cNvPr id="4" name="Text Placeholder 3"/>
          <p:cNvSpPr>
            <a:spLocks noGrp="1"/>
          </p:cNvSpPr>
          <p:nvPr>
            <p:ph type="body" idx="1"/>
          </p:nvPr>
        </p:nvSpPr>
        <p:spPr>
          <a:xfrm>
            <a:off x="457200" y="1600201"/>
            <a:ext cx="8229600" cy="1082040"/>
          </a:xfrm>
        </p:spPr>
        <p:txBody>
          <a:bodyPr/>
          <a:lstStyle/>
          <a:p>
            <a:pPr xmlns:a="http://schemas.openxmlformats.org/drawingml/2006/main" marL="255600" indent="-255600">
              <a:defRPr/>
            </a:pPr>
            <a:r xmlns:a="http://schemas.openxmlformats.org/drawingml/2006/main">
              <a:rPr lang="vi" sz="2400" dirty="0">
                <a:latin typeface="+mn-lt"/>
              </a:rPr>
              <a:t>T </a:t>
            </a:r>
            <a:r xmlns:a="http://schemas.openxmlformats.org/drawingml/2006/main">
              <a:rPr lang="vi" sz="2400" baseline="-25000" dirty="0">
                <a:latin typeface="+mn-lt"/>
              </a:rPr>
              <a:t>prop </a:t>
            </a:r>
            <a:r xmlns:a="http://schemas.openxmlformats.org/drawingml/2006/main">
              <a:rPr lang="vi" sz="2400" dirty="0">
                <a:latin typeface="+mn-lt"/>
              </a:rPr>
              <a:t>= độ trễ prop tối đa giữa 2 nút trong </a:t>
            </a:r>
            <a:r xmlns:a="http://schemas.openxmlformats.org/drawingml/2006/main">
              <a:rPr lang="vi" sz="2400" dirty="0" smtClean="0">
                <a:latin typeface="+mn-lt"/>
              </a:rPr>
              <a:t>mạng LAN</a:t>
            </a:r>
            <a:endParaRPr xmlns:a="http://schemas.openxmlformats.org/drawingml/2006/main" lang="en-US" sz="2400" dirty="0">
              <a:latin typeface="+mn-lt"/>
            </a:endParaRPr>
          </a:p>
          <a:p>
            <a:pPr xmlns:a="http://schemas.openxmlformats.org/drawingml/2006/main" marL="255600" indent="-255600">
              <a:defRPr/>
            </a:pPr>
            <a:r xmlns:a="http://schemas.openxmlformats.org/drawingml/2006/main">
              <a:rPr lang="vi" sz="2400" dirty="0">
                <a:latin typeface="+mn-lt"/>
              </a:rPr>
              <a:t>t </a:t>
            </a:r>
            <a:r xmlns:a="http://schemas.openxmlformats.org/drawingml/2006/main">
              <a:rPr lang="vi" sz="2400" baseline="-25000" dirty="0">
                <a:latin typeface="+mn-lt"/>
              </a:rPr>
              <a:t>trans </a:t>
            </a:r>
            <a:r xmlns:a="http://schemas.openxmlformats.org/drawingml/2006/main">
              <a:rPr lang="vi" sz="2400" dirty="0">
                <a:latin typeface="+mn-lt"/>
              </a:rPr>
              <a:t>= thời gian để truyền </a:t>
            </a:r>
            <a:r xmlns:a="http://schemas.openxmlformats.org/drawingml/2006/main">
              <a:rPr lang="vi" sz="2400" dirty="0" smtClean="0">
                <a:latin typeface="+mn-lt"/>
              </a:rPr>
              <a:t>khung kích thước tối đa</a:t>
            </a:r>
            <a:endParaRPr xmlns:a="http://schemas.openxmlformats.org/drawingml/2006/main" lang="en-US" sz="2400" dirty="0">
              <a:latin typeface="+mn-lt"/>
            </a:endParaRPr>
          </a:p>
        </p:txBody>
      </p:sp>
      <p:graphicFrame>
        <p:nvGraphicFramePr>
          <p:cNvPr id="6" name="Object 4" descr="Efficiency = start fraction 1 over 1 + 5 t sub prop forward slash t sub trans end fraction"/>
          <p:cNvGraphicFramePr>
            <a:graphicFrameLocks noChangeAspect="1"/>
          </p:cNvGraphicFramePr>
          <p:nvPr>
            <p:extLst>
              <p:ext uri="{D42A27DB-BD31-4B8C-83A1-F6EECF244321}">
                <p14:modId xmlns:p14="http://schemas.microsoft.com/office/powerpoint/2010/main" val="2030807613"/>
              </p:ext>
            </p:extLst>
          </p:nvPr>
        </p:nvGraphicFramePr>
        <p:xfrm>
          <a:off x="2847811" y="2844730"/>
          <a:ext cx="3448378" cy="846596"/>
        </p:xfrm>
        <a:graphic>
          <a:graphicData uri="http://schemas.openxmlformats.org/presentationml/2006/ole">
            <mc:AlternateContent xmlns:mc="http://schemas.openxmlformats.org/markup-compatibility/2006">
              <mc:Choice xmlns:v="urn:schemas-microsoft-com:vml" Requires="v">
                <p:oleObj spid="_x0000_s2567" name="Equation" r:id="rId3" imgW="1803240" imgH="444240" progId="Equation.DSMT4">
                  <p:embed/>
                </p:oleObj>
              </mc:Choice>
              <mc:Fallback>
                <p:oleObj name="Equation" r:id="rId3" imgW="1803240" imgH="444240" progId="Equation.DSMT4">
                  <p:embed/>
                  <p:pic>
                    <p:nvPicPr>
                      <p:cNvPr id="107525" name="Object 4"/>
                      <p:cNvPicPr>
                        <a:picLocks noChangeAspect="1" noChangeArrowheads="1"/>
                      </p:cNvPicPr>
                      <p:nvPr/>
                    </p:nvPicPr>
                    <p:blipFill>
                      <a:blip r:embed="rId4"/>
                      <a:srcRect/>
                      <a:stretch>
                        <a:fillRect/>
                      </a:stretch>
                    </p:blipFill>
                    <p:spPr bwMode="auto">
                      <a:xfrm>
                        <a:off x="2847811" y="2844730"/>
                        <a:ext cx="3448378" cy="8465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Text Placeholder 4"/>
          <p:cNvSpPr>
            <a:spLocks noGrp="1"/>
          </p:cNvSpPr>
          <p:nvPr>
            <p:ph type="body" idx="2"/>
          </p:nvPr>
        </p:nvSpPr>
        <p:spPr>
          <a:xfrm>
            <a:off x="457200" y="3853815"/>
            <a:ext cx="8229600" cy="2296160"/>
          </a:xfrm>
        </p:spPr>
        <p:txBody>
          <a:bodyPr/>
          <a:lstStyle/>
          <a:p>
            <a:pPr xmlns:a="http://schemas.openxmlformats.org/drawingml/2006/main" marL="255600" indent="-255600">
              <a:defRPr/>
            </a:pPr>
            <a:r xmlns:a="http://schemas.openxmlformats.org/drawingml/2006/main">
              <a:rPr lang="vi" sz="2400" dirty="0">
                <a:latin typeface="+mn-lt"/>
              </a:rPr>
              <a:t>hiệu quả tăng lên </a:t>
            </a:r>
            <a:r xmlns:a="http://schemas.openxmlformats.org/drawingml/2006/main">
              <a:rPr lang="vi" sz="2400" dirty="0" smtClean="0">
                <a:latin typeface="+mn-lt"/>
              </a:rPr>
              <a:t>1</a:t>
            </a:r>
            <a:endParaRPr xmlns:a="http://schemas.openxmlformats.org/drawingml/2006/main" lang="en-US" sz="2400" dirty="0">
              <a:latin typeface="+mn-lt"/>
            </a:endParaRPr>
          </a:p>
          <a:p>
            <a:pPr xmlns:a="http://schemas.openxmlformats.org/drawingml/2006/main" marL="741600" lvl="1" indent="-284400">
              <a:defRPr/>
            </a:pPr>
            <a:r xmlns:a="http://schemas.openxmlformats.org/drawingml/2006/main">
              <a:rPr lang="vi" sz="2400" dirty="0">
                <a:latin typeface="+mn-lt"/>
              </a:rPr>
              <a:t>khi </a:t>
            </a:r>
            <a:r xmlns:a="http://schemas.openxmlformats.org/drawingml/2006/main">
              <a:rPr lang="vi" sz="2400" i="1" dirty="0">
                <a:latin typeface="+mn-lt"/>
              </a:rPr>
              <a:t>t </a:t>
            </a:r>
            <a:r xmlns:a="http://schemas.openxmlformats.org/drawingml/2006/main">
              <a:rPr lang="vi" sz="2400" i="1" baseline="-25000" dirty="0">
                <a:latin typeface="+mn-lt"/>
              </a:rPr>
              <a:t>prop </a:t>
            </a:r>
            <a:r xmlns:a="http://schemas.openxmlformats.org/drawingml/2006/main">
              <a:rPr lang="vi" sz="2400" dirty="0">
                <a:latin typeface="+mn-lt"/>
              </a:rPr>
              <a:t>tiến về 0</a:t>
            </a:r>
          </a:p>
          <a:p>
            <a:pPr xmlns:a="http://schemas.openxmlformats.org/drawingml/2006/main" marL="741600" lvl="1" indent="-284400">
              <a:defRPr/>
            </a:pPr>
            <a:r xmlns:a="http://schemas.openxmlformats.org/drawingml/2006/main">
              <a:rPr lang="vi" sz="2400" dirty="0">
                <a:latin typeface="+mn-lt"/>
              </a:rPr>
              <a:t>khi </a:t>
            </a:r>
            <a:r xmlns:a="http://schemas.openxmlformats.org/drawingml/2006/main">
              <a:rPr lang="vi" sz="2400" i="1" dirty="0">
                <a:latin typeface="+mn-lt"/>
              </a:rPr>
              <a:t>t </a:t>
            </a:r>
            <a:r xmlns:a="http://schemas.openxmlformats.org/drawingml/2006/main">
              <a:rPr lang="vi" sz="2400" i="1" baseline="-25000" dirty="0">
                <a:latin typeface="+mn-lt"/>
              </a:rPr>
              <a:t>trans </a:t>
            </a:r>
            <a:r xmlns:a="http://schemas.openxmlformats.org/drawingml/2006/main">
              <a:rPr lang="vi" sz="2400" dirty="0">
                <a:latin typeface="+mn-lt"/>
              </a:rPr>
              <a:t>tiến đến vô cực</a:t>
            </a:r>
          </a:p>
          <a:p>
            <a:pPr xmlns:a="http://schemas.openxmlformats.org/drawingml/2006/main" marL="255600" indent="-255600">
              <a:defRPr/>
            </a:pPr>
            <a:r xmlns:a="http://schemas.openxmlformats.org/drawingml/2006/main">
              <a:rPr lang="vi" sz="2400" dirty="0">
                <a:latin typeface="+mn-lt"/>
              </a:rPr>
              <a:t>hiệu suất tốt hơn so với </a:t>
            </a:r>
            <a:r xmlns:a="http://schemas.openxmlformats.org/drawingml/2006/main">
              <a:rPr lang="vi" sz="2400" dirty="0" smtClean="0">
                <a:latin typeface="+mn-lt"/>
              </a:rPr>
              <a:t>A</a:t>
            </a:r>
            <a:r xmlns:a="http://schemas.openxmlformats.org/drawingml/2006/main">
              <a:rPr lang="vi" sz="100" dirty="0" smtClean="0">
                <a:latin typeface="+mn-lt"/>
              </a:rPr>
              <a:t> </a:t>
            </a:r>
            <a:r xmlns:a="http://schemas.openxmlformats.org/drawingml/2006/main">
              <a:rPr lang="vi" sz="2400" dirty="0" smtClean="0">
                <a:latin typeface="+mn-lt"/>
              </a:rPr>
              <a:t>L</a:t>
            </a:r>
            <a:r xmlns:a="http://schemas.openxmlformats.org/drawingml/2006/main">
              <a:rPr lang="vi" sz="100" dirty="0" smtClean="0">
                <a:latin typeface="+mn-lt"/>
              </a:rPr>
              <a:t> </a:t>
            </a:r>
            <a:r xmlns:a="http://schemas.openxmlformats.org/drawingml/2006/main">
              <a:rPr lang="vi" sz="2400" dirty="0" smtClean="0">
                <a:latin typeface="+mn-lt"/>
              </a:rPr>
              <a:t>Ô</a:t>
            </a:r>
            <a:r xmlns:a="http://schemas.openxmlformats.org/drawingml/2006/main">
              <a:rPr lang="vi" sz="100" dirty="0" smtClean="0">
                <a:latin typeface="+mn-lt"/>
              </a:rPr>
              <a:t> </a:t>
            </a:r>
            <a:r xmlns:a="http://schemas.openxmlformats.org/drawingml/2006/main">
              <a:rPr lang="vi" sz="2400" dirty="0" smtClean="0">
                <a:latin typeface="+mn-lt"/>
              </a:rPr>
              <a:t>h</a:t>
            </a:r>
            <a:r xmlns:a="http://schemas.openxmlformats.org/drawingml/2006/main">
              <a:rPr lang="vi" sz="100" dirty="0" smtClean="0">
                <a:latin typeface="+mn-lt"/>
              </a:rPr>
              <a:t> </a:t>
            </a:r>
            <a:r xmlns:a="http://schemas.openxmlformats.org/drawingml/2006/main">
              <a:rPr lang="vi" sz="2400" dirty="0" smtClean="0">
                <a:latin typeface="+mn-lt"/>
              </a:rPr>
              <a:t>A </a:t>
            </a:r>
            <a:r xmlns:a="http://schemas.openxmlformats.org/drawingml/2006/main">
              <a:rPr lang="vi" sz="2400" dirty="0">
                <a:latin typeface="+mn-lt"/>
              </a:rPr>
              <a:t>: và đơn giản, rẻ tiền, phi tập trung </a:t>
            </a:r>
            <a:r xmlns:a="http://schemas.openxmlformats.org/drawingml/2006/main">
              <a:rPr lang="vi" sz="2400" dirty="0" smtClean="0">
                <a:latin typeface="+mn-lt"/>
              </a:rPr>
              <a:t>!</a:t>
            </a:r>
            <a:endParaRPr xmlns:a="http://schemas.openxmlformats.org/drawingml/2006/main" lang="en-US" sz="2400" dirty="0">
              <a:latin typeface="+mn-lt"/>
            </a:endParaRPr>
          </a:p>
        </p:txBody>
      </p:sp>
    </p:spTree>
    <p:extLst>
      <p:ext uri="{BB962C8B-B14F-4D97-AF65-F5344CB8AC3E}">
        <p14:creationId xmlns:p14="http://schemas.microsoft.com/office/powerpoint/2010/main" val="60462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smtClean="0"/>
              <a:t>Giao thức MAC “Thay phiên nhau” </a:t>
            </a:r>
            <a:r xmlns:a="http://schemas.openxmlformats.org/drawingml/2006/main">
              <a:rPr lang="vi" sz="2000" b="0" dirty="0" smtClean="0"/>
              <a:t>(1 trên 3)</a:t>
            </a:r>
            <a:endParaRPr xmlns:a="http://schemas.openxmlformats.org/drawingml/2006/main" lang="en-IN" sz="2000" b="0" dirty="0"/>
          </a:p>
        </p:txBody>
      </p:sp>
      <p:sp>
        <p:nvSpPr>
          <p:cNvPr id="6" name="Text Placeholder 5"/>
          <p:cNvSpPr>
            <a:spLocks noGrp="1"/>
          </p:cNvSpPr>
          <p:nvPr>
            <p:ph idx="1"/>
          </p:nvPr>
        </p:nvSpPr>
        <p:spPr>
          <a:xfrm>
            <a:off x="457200" y="1600199"/>
            <a:ext cx="8229600" cy="1837377"/>
          </a:xfrm>
        </p:spPr>
        <p:txBody>
          <a:bodyPr/>
          <a:lstStyle/>
          <a:p>
            <a:pPr xmlns:a="http://schemas.openxmlformats.org/drawingml/2006/main" marL="0" indent="0">
              <a:buFont typeface="Wingdings" charset="0"/>
              <a:buNone/>
              <a:defRPr/>
            </a:pPr>
            <a:r xmlns:a="http://schemas.openxmlformats.org/drawingml/2006/main">
              <a:rPr lang="vi" sz="2400" b="1" dirty="0" smtClean="0">
                <a:solidFill>
                  <a:schemeClr val="tx1"/>
                </a:solidFill>
                <a:latin typeface="+mn-lt"/>
              </a:rPr>
              <a:t>MAC </a:t>
            </a:r>
            <a:r xmlns:a="http://schemas.openxmlformats.org/drawingml/2006/main">
              <a:rPr lang="vi" sz="2400" b="1" dirty="0">
                <a:solidFill>
                  <a:schemeClr val="tx1"/>
                </a:solidFill>
                <a:latin typeface="+mn-lt"/>
              </a:rPr>
              <a:t>phân vùng kênh </a:t>
            </a:r>
            <a:r xmlns:a="http://schemas.openxmlformats.org/drawingml/2006/main">
              <a:rPr lang="vi" sz="2400" b="1" dirty="0">
                <a:solidFill>
                  <a:schemeClr val="tx1"/>
                </a:solidFill>
                <a:latin typeface="+mn-lt"/>
              </a:rPr>
              <a:t>:</a:t>
            </a:r>
          </a:p>
          <a:p>
            <a:pPr xmlns:a="http://schemas.openxmlformats.org/drawingml/2006/main" lvl="1" indent="-284400">
              <a:buFont typeface="Arial" panose="020B0604020202020204" pitchFamily="34" charset="0"/>
              <a:buChar char="–"/>
              <a:defRPr/>
            </a:pPr>
            <a:r xmlns:a="http://schemas.openxmlformats.org/drawingml/2006/main">
              <a:rPr lang="vi" sz="2400" dirty="0">
                <a:latin typeface="+mn-lt"/>
              </a:rPr>
              <a:t>chia sẻ kênh </a:t>
            </a:r>
            <a:r xmlns:a="http://schemas.openxmlformats.org/drawingml/2006/main">
              <a:rPr lang="vi" sz="2400" b="1" dirty="0">
                <a:latin typeface="+mn-lt"/>
              </a:rPr>
              <a:t>hiệu quả và công bằng </a:t>
            </a:r>
            <a:r xmlns:a="http://schemas.openxmlformats.org/drawingml/2006/main">
              <a:rPr lang="vi" sz="2400" dirty="0">
                <a:latin typeface="+mn-lt"/>
              </a:rPr>
              <a:t>khi tải cao</a:t>
            </a:r>
          </a:p>
          <a:p>
            <a:pPr xmlns:a="http://schemas.openxmlformats.org/drawingml/2006/main" lvl="1" indent="-284400">
              <a:buFont typeface="Arial" panose="020B0604020202020204" pitchFamily="34" charset="0"/>
              <a:buChar char="–"/>
              <a:defRPr/>
            </a:pPr>
            <a:r xmlns:a="http://schemas.openxmlformats.org/drawingml/2006/main">
              <a:rPr lang="vi" sz="2400" dirty="0">
                <a:latin typeface="+mn-lt"/>
              </a:rPr>
              <a:t>không hiệu quả khi tải thấp: độ trễ truy cập kênh, băng thông 1/N được phân bổ ngay cả khi chỉ có 1 nút hoạt động </a:t>
            </a:r>
            <a:r xmlns:a="http://schemas.openxmlformats.org/drawingml/2006/main">
              <a:rPr lang="vi" sz="2400" dirty="0" smtClean="0">
                <a:latin typeface="+mn-lt"/>
              </a:rPr>
              <a:t>!</a:t>
            </a:r>
            <a:endParaRPr xmlns:a="http://schemas.openxmlformats.org/drawingml/2006/main" lang="en-US" sz="2400" dirty="0">
              <a:latin typeface="+mn-lt"/>
            </a:endParaRPr>
          </a:p>
        </p:txBody>
      </p:sp>
      <p:sp>
        <p:nvSpPr>
          <p:cNvPr id="2" name="Content Placeholder 1"/>
          <p:cNvSpPr>
            <a:spLocks noGrp="1"/>
          </p:cNvSpPr>
          <p:nvPr>
            <p:ph idx="13"/>
          </p:nvPr>
        </p:nvSpPr>
        <p:spPr>
          <a:xfrm>
            <a:off x="473720" y="3437577"/>
            <a:ext cx="8229600" cy="1723360"/>
          </a:xfrm>
        </p:spPr>
        <p:txBody>
          <a:bodyPr/>
          <a:lstStyle/>
          <a:p>
            <a:pPr xmlns:a="http://schemas.openxmlformats.org/drawingml/2006/main" marL="0" indent="0">
              <a:buFont typeface="Wingdings" charset="0"/>
              <a:buNone/>
              <a:defRPr/>
            </a:pPr>
            <a:r xmlns:a="http://schemas.openxmlformats.org/drawingml/2006/main">
              <a:rPr lang="vi" sz="2400" b="1" dirty="0">
                <a:solidFill>
                  <a:schemeClr val="tx1"/>
                </a:solidFill>
                <a:latin typeface="+mn-lt"/>
              </a:rPr>
              <a:t>giao thức MAC truy cập ngẫu nhiên</a:t>
            </a:r>
          </a:p>
          <a:p>
            <a:pPr xmlns:a="http://schemas.openxmlformats.org/drawingml/2006/main" lvl="1" indent="-284400">
              <a:buFont typeface="Arial" panose="020B0604020202020204" pitchFamily="34" charset="0"/>
              <a:buChar char="–"/>
              <a:defRPr/>
            </a:pPr>
            <a:r xmlns:a="http://schemas.openxmlformats.org/drawingml/2006/main">
              <a:rPr lang="vi" sz="2400" dirty="0">
                <a:latin typeface="+mn-lt"/>
              </a:rPr>
              <a:t>hiệu quả ở mức tải thấp: nút đơn có thể sử dụng đầy đủ kênh</a:t>
            </a:r>
          </a:p>
          <a:p>
            <a:pPr xmlns:a="http://schemas.openxmlformats.org/drawingml/2006/main" lvl="1" indent="-284400">
              <a:buFont typeface="Arial" panose="020B0604020202020204" pitchFamily="34" charset="0"/>
              <a:buChar char="–"/>
              <a:defRPr/>
            </a:pPr>
            <a:r xmlns:a="http://schemas.openxmlformats.org/drawingml/2006/main">
              <a:rPr lang="vi" sz="2400" dirty="0">
                <a:latin typeface="+mn-lt"/>
              </a:rPr>
              <a:t>tải cao: va chạm trên cao</a:t>
            </a:r>
          </a:p>
        </p:txBody>
      </p:sp>
      <p:sp>
        <p:nvSpPr>
          <p:cNvPr id="3" name="Content Placeholder 2"/>
          <p:cNvSpPr>
            <a:spLocks noGrp="1"/>
          </p:cNvSpPr>
          <p:nvPr>
            <p:ph idx="14"/>
          </p:nvPr>
        </p:nvSpPr>
        <p:spPr>
          <a:xfrm>
            <a:off x="473720" y="5321356"/>
            <a:ext cx="8229600" cy="919336"/>
          </a:xfrm>
        </p:spPr>
        <p:txBody>
          <a:bodyPr/>
          <a:lstStyle/>
          <a:p>
            <a:pPr xmlns:a="http://schemas.openxmlformats.org/drawingml/2006/main" marL="0" indent="0">
              <a:buFont typeface="Wingdings" charset="0"/>
              <a:buNone/>
              <a:defRPr/>
            </a:pPr>
            <a:r xmlns:a="http://schemas.openxmlformats.org/drawingml/2006/main">
              <a:rPr lang="vi" sz="2400" b="1" dirty="0">
                <a:solidFill>
                  <a:schemeClr val="tx1"/>
                </a:solidFill>
                <a:latin typeface="+mn-lt"/>
              </a:rPr>
              <a:t>giao thức “thay phiên nhau”</a:t>
            </a:r>
          </a:p>
          <a:p>
            <a:pPr xmlns:a="http://schemas.openxmlformats.org/drawingml/2006/main" marL="0" lvl="1" indent="0">
              <a:buFont typeface="Wingdings" charset="0"/>
              <a:buNone/>
              <a:defRPr/>
            </a:pPr>
            <a:r xmlns:a="http://schemas.openxmlformats.org/drawingml/2006/main">
              <a:rPr lang="vi" sz="2400" dirty="0">
                <a:latin typeface="+mn-lt"/>
              </a:rPr>
              <a:t>tìm kiếm tốt nhất của cả hai thế giới </a:t>
            </a:r>
            <a:r xmlns:a="http://schemas.openxmlformats.org/drawingml/2006/main">
              <a:rPr lang="vi" sz="2400" dirty="0" smtClean="0">
                <a:latin typeface="+mn-lt"/>
              </a:rPr>
              <a:t>!</a:t>
            </a:r>
            <a:endParaRPr xmlns:a="http://schemas.openxmlformats.org/drawingml/2006/main" lang="en-US" sz="2400" dirty="0">
              <a:latin typeface="+mn-lt"/>
            </a:endParaRPr>
          </a:p>
        </p:txBody>
      </p:sp>
    </p:spTree>
    <p:extLst>
      <p:ext uri="{BB962C8B-B14F-4D97-AF65-F5344CB8AC3E}">
        <p14:creationId xmlns:p14="http://schemas.microsoft.com/office/powerpoint/2010/main" val="2402518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t>Giao thức MAC “Thay phiên nhau” </a:t>
            </a:r>
            <a:r xmlns:a="http://schemas.openxmlformats.org/drawingml/2006/main">
              <a:rPr lang="vi" sz="2000" b="0" dirty="0" smtClean="0"/>
              <a:t>(2 trên 3)</a:t>
            </a:r>
            <a:endParaRPr xmlns:a="http://schemas.openxmlformats.org/drawingml/2006/main" lang="en-IN" sz="2000" b="0" dirty="0"/>
          </a:p>
        </p:txBody>
      </p:sp>
      <p:sp>
        <p:nvSpPr>
          <p:cNvPr id="5" name="Text Placeholder 4"/>
          <p:cNvSpPr>
            <a:spLocks noGrp="1"/>
          </p:cNvSpPr>
          <p:nvPr>
            <p:ph type="body" idx="1"/>
          </p:nvPr>
        </p:nvSpPr>
        <p:spPr>
          <a:xfrm>
            <a:off x="457200" y="1600200"/>
            <a:ext cx="4785360" cy="4587240"/>
          </a:xfrm>
        </p:spPr>
        <p:txBody>
          <a:bodyPr/>
          <a:lstStyle/>
          <a:p>
            <a:pPr xmlns:a="http://schemas.openxmlformats.org/drawingml/2006/main" marL="0" indent="0">
              <a:buFont typeface="Wingdings" charset="0"/>
              <a:buNone/>
              <a:defRPr/>
            </a:pPr>
            <a:r xmlns:a="http://schemas.openxmlformats.org/drawingml/2006/main">
              <a:rPr lang="vi" b="1" dirty="0">
                <a:solidFill>
                  <a:schemeClr val="tx1"/>
                </a:solidFill>
              </a:rPr>
              <a:t>bỏ phiếu </a:t>
            </a:r>
            <a:r xmlns:a="http://schemas.openxmlformats.org/drawingml/2006/main">
              <a:rPr lang="vi" b="1" dirty="0" smtClean="0">
                <a:solidFill>
                  <a:schemeClr val="tx1"/>
                </a:solidFill>
              </a:rPr>
              <a:t>:</a:t>
            </a:r>
            <a:endParaRPr xmlns:a="http://schemas.openxmlformats.org/drawingml/2006/main" lang="en-US" b="1" dirty="0">
              <a:solidFill>
                <a:schemeClr val="tx1"/>
              </a:solidFill>
            </a:endParaRPr>
          </a:p>
          <a:p>
            <a:pPr xmlns:a="http://schemas.openxmlformats.org/drawingml/2006/main">
              <a:defRPr/>
            </a:pPr>
            <a:r xmlns:a="http://schemas.openxmlformats.org/drawingml/2006/main">
              <a:rPr lang="vi" dirty="0"/>
              <a:t>nút chính </a:t>
            </a:r>
            <a:r xmlns:a="http://schemas.openxmlformats.org/drawingml/2006/main">
              <a:rPr lang="vi" dirty="0" smtClean="0"/>
              <a:t>“mời” </a:t>
            </a:r>
            <a:r xmlns:a="http://schemas.openxmlformats.org/drawingml/2006/main">
              <a:rPr lang="vi" dirty="0"/>
              <a:t>các nút phụ lần lượt truyền</a:t>
            </a:r>
          </a:p>
          <a:p>
            <a:pPr xmlns:a="http://schemas.openxmlformats.org/drawingml/2006/main">
              <a:defRPr/>
            </a:pPr>
            <a:r xmlns:a="http://schemas.openxmlformats.org/drawingml/2006/main">
              <a:rPr lang="vi" dirty="0"/>
              <a:t>thường được sử dụng với </a:t>
            </a:r>
            <a:r xmlns:a="http://schemas.openxmlformats.org/drawingml/2006/main">
              <a:rPr lang="vi" dirty="0"/>
              <a:t>các thiết bị nô lệ </a:t>
            </a:r>
            <a:r xmlns:a="http://schemas.openxmlformats.org/drawingml/2006/main">
              <a:rPr lang="vi" dirty="0" smtClean="0"/>
              <a:t>"câm"</a:t>
            </a:r>
          </a:p>
          <a:p>
            <a:pPr xmlns:a="http://schemas.openxmlformats.org/drawingml/2006/main">
              <a:defRPr/>
            </a:pPr>
            <a:r xmlns:a="http://schemas.openxmlformats.org/drawingml/2006/main">
              <a:rPr lang="vi" dirty="0"/>
              <a:t>mối quan tâm:</a:t>
            </a:r>
          </a:p>
          <a:p>
            <a:pPr xmlns:a="http://schemas.openxmlformats.org/drawingml/2006/main" lvl="1">
              <a:defRPr/>
            </a:pPr>
            <a:r xmlns:a="http://schemas.openxmlformats.org/drawingml/2006/main">
              <a:rPr lang="vi" dirty="0" smtClean="0"/>
              <a:t>chi phí </a:t>
            </a:r>
            <a:endParaRPr xmlns:a="http://schemas.openxmlformats.org/drawingml/2006/main" lang="en-US" dirty="0"/>
            <a:r xmlns:a="http://schemas.openxmlformats.org/drawingml/2006/main">
              <a:rPr lang="vi" dirty="0"/>
              <a:t>bỏ phiếu</a:t>
            </a:r>
          </a:p>
          <a:p>
            <a:pPr xmlns:a="http://schemas.openxmlformats.org/drawingml/2006/main" lvl="1">
              <a:defRPr/>
            </a:pPr>
            <a:r xmlns:a="http://schemas.openxmlformats.org/drawingml/2006/main">
              <a:rPr lang="vi" dirty="0"/>
              <a:t>độ trễ</a:t>
            </a:r>
          </a:p>
          <a:p>
            <a:pPr xmlns:a="http://schemas.openxmlformats.org/drawingml/2006/main" lvl="1">
              <a:defRPr/>
            </a:pPr>
            <a:r xmlns:a="http://schemas.openxmlformats.org/drawingml/2006/main">
              <a:rPr lang="vi" dirty="0"/>
              <a:t>điểm lỗi duy nhất ( </a:t>
            </a:r>
            <a:r xmlns:a="http://schemas.openxmlformats.org/drawingml/2006/main">
              <a:rPr lang="vi" dirty="0" smtClean="0"/>
              <a:t>master)np</a:t>
            </a:r>
            <a:endParaRPr xmlns:a="http://schemas.openxmlformats.org/drawingml/2006/main" lang="en-US" dirty="0"/>
          </a:p>
        </p:txBody>
      </p:sp>
      <p:pic>
        <p:nvPicPr>
          <p:cNvPr id="2" name="Picture 1" descr="A diagram of 2 connected parts. Slaves. 4 P C’s connect to a line, data. Master, A P C connected to the line, po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508" y="2258229"/>
            <a:ext cx="3069284" cy="2798742"/>
          </a:xfrm>
          <a:prstGeom prst="rect">
            <a:avLst/>
          </a:prstGeom>
        </p:spPr>
      </p:pic>
    </p:spTree>
    <p:extLst>
      <p:ext uri="{BB962C8B-B14F-4D97-AF65-F5344CB8AC3E}">
        <p14:creationId xmlns:p14="http://schemas.microsoft.com/office/powerpoint/2010/main" val="4383111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Giao thức MAC “Tham gia” </a:t>
            </a:r>
            <a:r xmlns:a="http://schemas.openxmlformats.org/drawingml/2006/main">
              <a:rPr lang="vi" sz="2000" b="0" dirty="0" smtClean="0"/>
              <a:t>(3 trên 3)</a:t>
            </a:r>
            <a:endParaRPr xmlns:a="http://schemas.openxmlformats.org/drawingml/2006/main" lang="en-IN" sz="2000" b="0" dirty="0"/>
          </a:p>
        </p:txBody>
      </p:sp>
      <p:sp>
        <p:nvSpPr>
          <p:cNvPr id="3" name="Text Placeholder 2"/>
          <p:cNvSpPr>
            <a:spLocks noGrp="1"/>
          </p:cNvSpPr>
          <p:nvPr>
            <p:ph type="body" idx="1"/>
          </p:nvPr>
        </p:nvSpPr>
        <p:spPr>
          <a:xfrm>
            <a:off x="457200" y="1600200"/>
            <a:ext cx="4057650" cy="4525963"/>
          </a:xfrm>
        </p:spPr>
        <p:txBody>
          <a:bodyPr/>
          <a:lstStyle/>
          <a:p>
            <a:pPr xmlns:a="http://schemas.openxmlformats.org/drawingml/2006/main" marL="0" indent="0">
              <a:spcBef>
                <a:spcPct val="20000"/>
              </a:spcBef>
              <a:buClr>
                <a:srgbClr val="000099"/>
              </a:buClr>
              <a:buSzPct val="65000"/>
              <a:buFont typeface="Wingdings" charset="0"/>
              <a:buNone/>
              <a:defRPr/>
            </a:pPr>
            <a:r xmlns:a="http://schemas.openxmlformats.org/drawingml/2006/main">
              <a:rPr lang="vi" b="1" dirty="0">
                <a:solidFill>
                  <a:schemeClr val="tx1"/>
                </a:solidFill>
              </a:rPr>
              <a:t>mã thông báo </a:t>
            </a:r>
            <a:r xmlns:a="http://schemas.openxmlformats.org/drawingml/2006/main">
              <a:rPr lang="vi" b="1" dirty="0" smtClean="0">
                <a:solidFill>
                  <a:schemeClr val="tx1"/>
                </a:solidFill>
              </a:rPr>
              <a:t>:</a:t>
            </a:r>
            <a:endParaRPr xmlns:a="http://schemas.openxmlformats.org/drawingml/2006/main" lang="en-US" b="1" dirty="0">
              <a:solidFill>
                <a:schemeClr val="tx1"/>
              </a:solidFill>
            </a:endParaRPr>
          </a:p>
          <a:p>
            <a:pPr xmlns:a="http://schemas.openxmlformats.org/drawingml/2006/main">
              <a:buClr>
                <a:schemeClr val="tx2"/>
              </a:buClr>
              <a:defRPr/>
            </a:pPr>
            <a:r xmlns:a="http://schemas.openxmlformats.org/drawingml/2006/main">
              <a:rPr lang="vi" b="1" dirty="0">
                <a:solidFill>
                  <a:schemeClr val="tx1"/>
                </a:solidFill>
              </a:rPr>
              <a:t>mã thông báo </a:t>
            </a:r>
            <a:r xmlns:a="http://schemas.openxmlformats.org/drawingml/2006/main">
              <a:rPr lang="vi" dirty="0"/>
              <a:t>kiểm soát</a:t>
            </a:r>
            <a:r xmlns:a="http://schemas.openxmlformats.org/drawingml/2006/main">
              <a:rPr lang="vi" b="1" dirty="0"/>
              <a:t> </a:t>
            </a:r>
            <a:r xmlns:a="http://schemas.openxmlformats.org/drawingml/2006/main">
              <a:rPr lang="vi" dirty="0"/>
              <a:t>được truyền tuần tự từ nút này sang nút khác.</a:t>
            </a:r>
          </a:p>
          <a:p>
            <a:pPr xmlns:a="http://schemas.openxmlformats.org/drawingml/2006/main">
              <a:buClr>
                <a:schemeClr val="tx2"/>
              </a:buClr>
              <a:defRPr/>
            </a:pPr>
            <a:r xmlns:a="http://schemas.openxmlformats.org/drawingml/2006/main">
              <a:rPr lang="vi" dirty="0"/>
              <a:t>tin nhắn mã thông báo</a:t>
            </a:r>
          </a:p>
          <a:p>
            <a:pPr xmlns:a="http://schemas.openxmlformats.org/drawingml/2006/main">
              <a:buClr>
                <a:schemeClr val="tx2"/>
              </a:buClr>
              <a:defRPr/>
            </a:pPr>
            <a:r xmlns:a="http://schemas.openxmlformats.org/drawingml/2006/main">
              <a:rPr lang="vi" dirty="0"/>
              <a:t>mối quan tâm:</a:t>
            </a:r>
          </a:p>
          <a:p>
            <a:pPr xmlns:a="http://schemas.openxmlformats.org/drawingml/2006/main" marL="741600" lvl="1" indent="-284400">
              <a:buClr>
                <a:schemeClr val="tx2"/>
              </a:buClr>
              <a:buFont typeface="Arial" panose="020B0604020202020204" pitchFamily="34" charset="0"/>
              <a:buChar char="–"/>
              <a:defRPr/>
            </a:pPr>
            <a:r xmlns:a="http://schemas.openxmlformats.org/drawingml/2006/main">
              <a:rPr lang="vi" dirty="0" smtClean="0"/>
              <a:t>chi phí </a:t>
            </a:r>
            <a:endParaRPr xmlns:a="http://schemas.openxmlformats.org/drawingml/2006/main" lang="en-US" dirty="0"/>
            <a:r xmlns:a="http://schemas.openxmlformats.org/drawingml/2006/main">
              <a:rPr lang="vi" dirty="0"/>
              <a:t>mã thông báo</a:t>
            </a:r>
          </a:p>
          <a:p>
            <a:pPr xmlns:a="http://schemas.openxmlformats.org/drawingml/2006/main" marL="741600" lvl="1" indent="-284400">
              <a:buClr>
                <a:schemeClr val="tx2"/>
              </a:buClr>
              <a:buFont typeface="Arial" panose="020B0604020202020204" pitchFamily="34" charset="0"/>
              <a:buChar char="–"/>
              <a:defRPr/>
            </a:pPr>
            <a:r xmlns:a="http://schemas.openxmlformats.org/drawingml/2006/main">
              <a:rPr lang="vi" dirty="0"/>
              <a:t>độ trễ</a:t>
            </a:r>
          </a:p>
          <a:p>
            <a:pPr xmlns:a="http://schemas.openxmlformats.org/drawingml/2006/main" marL="741600" lvl="1" indent="-284400">
              <a:buClr>
                <a:schemeClr val="tx2"/>
              </a:buClr>
              <a:buFont typeface="Arial" panose="020B0604020202020204" pitchFamily="34" charset="0"/>
              <a:buChar char="–"/>
              <a:defRPr/>
            </a:pPr>
            <a:r xmlns:a="http://schemas.openxmlformats.org/drawingml/2006/main">
              <a:rPr lang="vi" dirty="0"/>
              <a:t>một điểm thất bại (mã thông báo </a:t>
            </a:r>
            <a:r xmlns:a="http://schemas.openxmlformats.org/drawingml/2006/main">
              <a:rPr lang="vi" dirty="0" smtClean="0"/>
              <a:t>)</a:t>
            </a:r>
            <a:endParaRPr xmlns:a="http://schemas.openxmlformats.org/drawingml/2006/main" lang="en-US" dirty="0"/>
          </a:p>
        </p:txBody>
      </p:sp>
      <p:pic>
        <p:nvPicPr>
          <p:cNvPr id="6" name="Picture 5" descr="An oval diagram with 4 P C’s. Starting from the top and moving clockwise. 1, P C, T. 2, P C. 3, P C, data. 4, P C, T, nothing to s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141" y="1714054"/>
            <a:ext cx="3313619" cy="4280792"/>
          </a:xfrm>
          <a:prstGeom prst="rect">
            <a:avLst/>
          </a:prstGeom>
        </p:spPr>
      </p:pic>
    </p:spTree>
    <p:extLst>
      <p:ext uri="{BB962C8B-B14F-4D97-AF65-F5344CB8AC3E}">
        <p14:creationId xmlns:p14="http://schemas.microsoft.com/office/powerpoint/2010/main" val="2408696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t>Mạng </a:t>
            </a:r>
            <a:r xmlns:a="http://schemas.openxmlformats.org/drawingml/2006/main">
              <a:rPr lang="vi" dirty="0"/>
              <a:t>truy cập cáp </a:t>
            </a:r>
            <a:r xmlns:a="http://schemas.openxmlformats.org/drawingml/2006/main">
              <a:rPr lang="vi" sz="2000" b="0" dirty="0" smtClean="0"/>
              <a:t>(1 trên 2)</a:t>
            </a:r>
            <a:endParaRPr xmlns:a="http://schemas.openxmlformats.org/drawingml/2006/main" lang="en-IN" sz="2000" b="0" dirty="0"/>
          </a:p>
        </p:txBody>
      </p:sp>
      <p:pic>
        <p:nvPicPr>
          <p:cNvPr id="6" name="Picture 5" descr="A diagram has 3 connected main parts. Starting left and moving right. 1, I S P. A group of connected routers. 2, cable headend. A house has a cable modem termination system, C M T S. 3. A house has a splitter with 2 connections. 1, a T V. 2, a cable modem and a P C. The connection between parts 2 and 3 have several similar houses connected to it. Moving right and left between the parts, internet frames, T V channels, control transmitted downstream and upstream at different frequencies in time s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8" y="1707223"/>
            <a:ext cx="6584623" cy="2587338"/>
          </a:xfrm>
          <a:prstGeom prst="rect">
            <a:avLst/>
          </a:prstGeom>
        </p:spPr>
      </p:pic>
      <p:sp>
        <p:nvSpPr>
          <p:cNvPr id="5" name="Text Placeholder 4"/>
          <p:cNvSpPr>
            <a:spLocks noGrp="1"/>
          </p:cNvSpPr>
          <p:nvPr>
            <p:ph type="body" idx="1"/>
          </p:nvPr>
        </p:nvSpPr>
        <p:spPr>
          <a:xfrm>
            <a:off x="457200" y="4494505"/>
            <a:ext cx="8229600" cy="1848629"/>
          </a:xfrm>
        </p:spPr>
        <p:txBody>
          <a:bodyPr/>
          <a:lstStyle/>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1800" b="1" dirty="0">
                <a:solidFill>
                  <a:schemeClr val="tx1"/>
                </a:solidFill>
                <a:latin typeface="+mn-lt"/>
              </a:rPr>
              <a:t>nhiều</a:t>
            </a:r>
            <a:r xmlns:a="http://schemas.openxmlformats.org/drawingml/2006/main">
              <a:rPr lang="vi" sz="1800" dirty="0">
                <a:solidFill>
                  <a:srgbClr val="CC0000"/>
                </a:solidFill>
                <a:latin typeface="+mn-lt"/>
              </a:rPr>
              <a:t> </a:t>
            </a:r>
            <a:r xmlns:a="http://schemas.openxmlformats.org/drawingml/2006/main">
              <a:rPr lang="vi" sz="1800" dirty="0" smtClean="0">
                <a:solidFill>
                  <a:srgbClr val="000000"/>
                </a:solidFill>
                <a:latin typeface="+mn-lt"/>
              </a:rPr>
              <a:t>40 triệu</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b</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P</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các </a:t>
            </a:r>
            <a:r xmlns:a="http://schemas.openxmlformats.org/drawingml/2006/main">
              <a:rPr lang="vi" sz="1800" dirty="0" smtClean="0">
                <a:solidFill>
                  <a:srgbClr val="000000"/>
                </a:solidFill>
                <a:latin typeface="+mn-lt"/>
              </a:rPr>
              <a:t>kênh </a:t>
            </a:r>
            <a:endParaRPr xmlns:a="http://schemas.openxmlformats.org/drawingml/2006/main" lang="en-US" sz="1800" dirty="0">
              <a:solidFill>
                <a:srgbClr val="000000"/>
              </a:solidFill>
              <a:latin typeface="+mn-lt"/>
            </a:endParaRPr>
            <a:r xmlns:a="http://schemas.openxmlformats.org/drawingml/2006/main">
              <a:rPr lang="vi" sz="1800" dirty="0">
                <a:solidFill>
                  <a:srgbClr val="000000"/>
                </a:solidFill>
                <a:latin typeface="+mn-lt"/>
              </a:rPr>
              <a:t>hạ lưu (phát sóng)</a:t>
            </a:r>
          </a:p>
          <a:p>
            <a:pPr xmlns:a="http://schemas.openxmlformats.org/drawingml/2006/main" marL="741600" lvl="1" indent="-284400">
              <a:spcBef>
                <a:spcPts val="600"/>
              </a:spcBef>
              <a:buClr>
                <a:schemeClr val="tx2"/>
              </a:buClr>
              <a:buFontTx/>
              <a:buChar char="–"/>
            </a:pPr>
            <a:r xmlns:a="http://schemas.openxmlformats.org/drawingml/2006/main">
              <a:rPr lang="vi" sz="1800" dirty="0">
                <a:solidFill>
                  <a:srgbClr val="000000"/>
                </a:solidFill>
                <a:latin typeface="+mn-lt"/>
              </a:rPr>
              <a:t>đơn </a:t>
            </a:r>
            <a:r xmlns:a="http://schemas.openxmlformats.org/drawingml/2006/main">
              <a:rPr lang="vi" sz="1800" dirty="0" smtClean="0">
                <a:solidFill>
                  <a:srgbClr val="000000"/>
                </a:solidFill>
                <a:latin typeface="+mn-lt"/>
              </a:rPr>
              <a:t>C</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m</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t</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S </a:t>
            </a:r>
            <a:r xmlns:a="http://schemas.openxmlformats.org/drawingml/2006/main">
              <a:rPr lang="vi" sz="1800" dirty="0">
                <a:solidFill>
                  <a:srgbClr val="000000"/>
                </a:solidFill>
                <a:latin typeface="+mn-lt"/>
              </a:rPr>
              <a:t>truyền vào các kênh</a:t>
            </a:r>
          </a:p>
          <a:p>
            <a:pPr xmlns:a="http://schemas.openxmlformats.org/drawingml/2006/main" marL="255600" indent="-255600">
              <a:spcBef>
                <a:spcPts val="1500"/>
              </a:spcBef>
              <a:buClr>
                <a:schemeClr val="tx2"/>
              </a:buClr>
              <a:buFont typeface="Arial" panose="020B0604020202020204" pitchFamily="34" charset="0"/>
              <a:buChar char="•"/>
            </a:pPr>
            <a:r xmlns:a="http://schemas.openxmlformats.org/drawingml/2006/main">
              <a:rPr lang="vi" sz="1800" b="1" dirty="0">
                <a:solidFill>
                  <a:schemeClr val="tx1"/>
                </a:solidFill>
                <a:latin typeface="+mn-lt"/>
              </a:rPr>
              <a:t>nhiều</a:t>
            </a:r>
            <a:r xmlns:a="http://schemas.openxmlformats.org/drawingml/2006/main">
              <a:rPr lang="vi" sz="1800" dirty="0">
                <a:solidFill>
                  <a:srgbClr val="000099"/>
                </a:solidFill>
                <a:latin typeface="+mn-lt"/>
              </a:rPr>
              <a:t> </a:t>
            </a:r>
            <a:r xmlns:a="http://schemas.openxmlformats.org/drawingml/2006/main">
              <a:rPr lang="vi" sz="1800" dirty="0">
                <a:solidFill>
                  <a:srgbClr val="000000"/>
                </a:solidFill>
                <a:latin typeface="+mn-lt"/>
              </a:rPr>
              <a:t>30 </a:t>
            </a:r>
            <a:r xmlns:a="http://schemas.openxmlformats.org/drawingml/2006/main">
              <a:rPr lang="vi" sz="1800" dirty="0" smtClean="0">
                <a:solidFill>
                  <a:srgbClr val="000000"/>
                </a:solidFill>
                <a:latin typeface="+mn-lt"/>
              </a:rPr>
              <a:t>triệu</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b</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P</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các </a:t>
            </a:r>
            <a:r xmlns:a="http://schemas.openxmlformats.org/drawingml/2006/main">
              <a:rPr lang="vi" sz="1800" dirty="0">
                <a:solidFill>
                  <a:srgbClr val="000000"/>
                </a:solidFill>
                <a:latin typeface="+mn-lt"/>
              </a:rPr>
              <a:t>kênh ngược dòng</a:t>
            </a:r>
          </a:p>
          <a:p>
            <a:pPr xmlns:a="http://schemas.openxmlformats.org/drawingml/2006/main" marL="741600" lvl="1" indent="-284400">
              <a:spcBef>
                <a:spcPts val="600"/>
              </a:spcBef>
              <a:buClr>
                <a:schemeClr val="tx2"/>
              </a:buClr>
              <a:buFont typeface="Arial" panose="020B0604020202020204" pitchFamily="34" charset="0"/>
              <a:buChar char="–"/>
            </a:pPr>
            <a:r xmlns:a="http://schemas.openxmlformats.org/drawingml/2006/main">
              <a:rPr lang="vi" sz="1800" b="1" dirty="0">
                <a:solidFill>
                  <a:schemeClr val="tx1"/>
                </a:solidFill>
                <a:latin typeface="+mn-lt"/>
              </a:rPr>
              <a:t>đa truy cập:</a:t>
            </a:r>
            <a:r xmlns:a="http://schemas.openxmlformats.org/drawingml/2006/main">
              <a:rPr lang="vi" sz="1800" dirty="0">
                <a:solidFill>
                  <a:srgbClr val="CC0000"/>
                </a:solidFill>
                <a:latin typeface="+mn-lt"/>
              </a:rPr>
              <a:t> </a:t>
            </a:r>
            <a:r xmlns:a="http://schemas.openxmlformats.org/drawingml/2006/main">
              <a:rPr lang="vi" sz="1800" dirty="0">
                <a:solidFill>
                  <a:srgbClr val="000000"/>
                </a:solidFill>
                <a:latin typeface="+mn-lt"/>
              </a:rPr>
              <a:t>tất cả người dùng tranh giành các khoảng thời gian kênh ngược dòng nhất định (những người khác được chỉ định </a:t>
            </a:r>
            <a:r xmlns:a="http://schemas.openxmlformats.org/drawingml/2006/main">
              <a:rPr lang="vi" sz="1800" dirty="0" smtClean="0">
                <a:solidFill>
                  <a:srgbClr val="000000"/>
                </a:solidFill>
                <a:latin typeface="+mn-lt"/>
              </a:rPr>
              <a:t>)</a:t>
            </a:r>
            <a:endParaRPr xmlns:a="http://schemas.openxmlformats.org/drawingml/2006/main" lang="en-US" sz="1800" dirty="0">
              <a:solidFill>
                <a:srgbClr val="000000"/>
              </a:solidFill>
              <a:latin typeface="+mn-lt"/>
            </a:endParaRPr>
          </a:p>
        </p:txBody>
      </p:sp>
    </p:spTree>
    <p:extLst>
      <p:ext uri="{BB962C8B-B14F-4D97-AF65-F5344CB8AC3E}">
        <p14:creationId xmlns:p14="http://schemas.microsoft.com/office/powerpoint/2010/main" val="1390256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Lớp </a:t>
            </a:r>
            <a:endParaRPr xmlns:a="http://schemas.openxmlformats.org/drawingml/2006/main" lang="en-IN" sz="2000" b="0" dirty="0"/>
            <a:r xmlns:a="http://schemas.openxmlformats.org/drawingml/2006/main">
              <a:rPr lang="vi" dirty="0"/>
              <a:t>liên kết : Giới thiệu</a:t>
            </a:r>
          </a:p>
        </p:txBody>
      </p:sp>
      <p:sp>
        <p:nvSpPr>
          <p:cNvPr id="3" name="Text Placeholder 2"/>
          <p:cNvSpPr>
            <a:spLocks noGrp="1"/>
          </p:cNvSpPr>
          <p:nvPr>
            <p:ph type="body" idx="1"/>
          </p:nvPr>
        </p:nvSpPr>
        <p:spPr>
          <a:xfrm>
            <a:off x="457201" y="1600200"/>
            <a:ext cx="4595246" cy="3752859"/>
          </a:xfrm>
        </p:spPr>
        <p:txBody>
          <a:bodyPr/>
          <a:lstStyle/>
          <a:p>
            <a:pPr xmlns:a="http://schemas.openxmlformats.org/drawingml/2006/main">
              <a:buFont typeface="Wingdings" charset="0"/>
              <a:buNone/>
              <a:defRPr/>
            </a:pPr>
            <a:r xmlns:a="http://schemas.openxmlformats.org/drawingml/2006/main">
              <a:rPr lang="vi" sz="1800" b="1" dirty="0">
                <a:solidFill>
                  <a:schemeClr val="tx1"/>
                </a:solidFill>
              </a:rPr>
              <a:t>thuật ngữ:</a:t>
            </a:r>
          </a:p>
          <a:p>
            <a:pPr xmlns:a="http://schemas.openxmlformats.org/drawingml/2006/main">
              <a:defRPr/>
            </a:pPr>
            <a:r xmlns:a="http://schemas.openxmlformats.org/drawingml/2006/main">
              <a:rPr lang="vi" sz="1800" dirty="0"/>
              <a:t>máy chủ và bộ định tuyến: </a:t>
            </a:r>
            <a:r xmlns:a="http://schemas.openxmlformats.org/drawingml/2006/main">
              <a:rPr lang="vi" sz="1800" b="1" dirty="0">
                <a:solidFill>
                  <a:schemeClr val="tx1"/>
                </a:solidFill>
              </a:rPr>
              <a:t>các nút</a:t>
            </a:r>
          </a:p>
          <a:p>
            <a:pPr xmlns:a="http://schemas.openxmlformats.org/drawingml/2006/main">
              <a:defRPr/>
            </a:pPr>
            <a:r xmlns:a="http://schemas.openxmlformats.org/drawingml/2006/main">
              <a:rPr lang="vi" sz="1800" dirty="0"/>
              <a:t>các kênh liên lạc kết nối các nút lân cận dọc theo đường liên lạc: </a:t>
            </a:r>
            <a:r xmlns:a="http://schemas.openxmlformats.org/drawingml/2006/main">
              <a:rPr lang="vi" sz="1800" b="1" dirty="0">
                <a:solidFill>
                  <a:schemeClr val="tx1"/>
                </a:solidFill>
              </a:rPr>
              <a:t>liên kết</a:t>
            </a:r>
          </a:p>
          <a:p>
            <a:pPr xmlns:a="http://schemas.openxmlformats.org/drawingml/2006/main" lvl="1">
              <a:defRPr/>
            </a:pPr>
            <a:r xmlns:a="http://schemas.openxmlformats.org/drawingml/2006/main">
              <a:rPr lang="vi" sz="1800" dirty="0"/>
              <a:t>liên kết có dây</a:t>
            </a:r>
          </a:p>
          <a:p>
            <a:pPr xmlns:a="http://schemas.openxmlformats.org/drawingml/2006/main" lvl="1">
              <a:defRPr/>
            </a:pPr>
            <a:r xmlns:a="http://schemas.openxmlformats.org/drawingml/2006/main">
              <a:rPr lang="vi" sz="1800" dirty="0"/>
              <a:t>liên kết không dây</a:t>
            </a:r>
          </a:p>
          <a:p>
            <a:pPr xmlns:a="http://schemas.openxmlformats.org/drawingml/2006/main" lvl="1">
              <a:defRPr/>
            </a:pPr>
            <a:r xmlns:a="http://schemas.openxmlformats.org/drawingml/2006/main">
              <a:rPr lang="vi" sz="1800" dirty="0" smtClean="0"/>
              <a:t>mạng LAN</a:t>
            </a:r>
            <a:endParaRPr xmlns:a="http://schemas.openxmlformats.org/drawingml/2006/main" lang="en-US" sz="1800" b="1" dirty="0">
              <a:solidFill>
                <a:srgbClr val="FF0000"/>
              </a:solidFill>
            </a:endParaRPr>
          </a:p>
          <a:p>
            <a:pPr xmlns:a="http://schemas.openxmlformats.org/drawingml/2006/main">
              <a:defRPr/>
            </a:pPr>
            <a:r xmlns:a="http://schemas.openxmlformats.org/drawingml/2006/main">
              <a:rPr lang="vi" sz="1800" dirty="0"/>
              <a:t>gói lớp 2: </a:t>
            </a:r>
            <a:r xmlns:a="http://schemas.openxmlformats.org/drawingml/2006/main">
              <a:rPr lang="vi" sz="1800" b="1" dirty="0">
                <a:solidFill>
                  <a:schemeClr val="tx1"/>
                </a:solidFill>
              </a:rPr>
              <a:t>khung,</a:t>
            </a:r>
            <a:r xmlns:a="http://schemas.openxmlformats.org/drawingml/2006/main">
              <a:rPr lang="vi" sz="1800" b="1" dirty="0">
                <a:solidFill>
                  <a:srgbClr val="FF0000"/>
                </a:solidFill>
              </a:rPr>
              <a:t> </a:t>
            </a:r>
            <a:r xmlns:a="http://schemas.openxmlformats.org/drawingml/2006/main">
              <a:rPr lang="vi" sz="1800" dirty="0"/>
              <a:t>đóng gói </a:t>
            </a:r>
            <a:r xmlns:a="http://schemas.openxmlformats.org/drawingml/2006/main">
              <a:rPr lang="vi" sz="1800" dirty="0" smtClean="0"/>
              <a:t>datagram</a:t>
            </a:r>
          </a:p>
        </p:txBody>
      </p:sp>
      <p:sp>
        <p:nvSpPr>
          <p:cNvPr id="5" name="Text Placeholder 4"/>
          <p:cNvSpPr>
            <a:spLocks noGrp="1"/>
          </p:cNvSpPr>
          <p:nvPr>
            <p:ph type="body" idx="2"/>
          </p:nvPr>
        </p:nvSpPr>
        <p:spPr>
          <a:xfrm>
            <a:off x="457201" y="5353059"/>
            <a:ext cx="4424766" cy="939254"/>
          </a:xfrm>
        </p:spPr>
        <p:txBody>
          <a:bodyPr/>
          <a:lstStyle/>
          <a:p>
            <a:pPr xmlns:a="http://schemas.openxmlformats.org/drawingml/2006/main" marL="0" indent="0">
              <a:buNone/>
            </a:pPr>
            <a:r xmlns:a="http://schemas.openxmlformats.org/drawingml/2006/main">
              <a:rPr lang="vi" sz="1800" b="1" dirty="0">
                <a:solidFill>
                  <a:schemeClr val="tx1"/>
                </a:solidFill>
                <a:latin typeface="+mn-lt"/>
              </a:rPr>
              <a:t>lớp liên kết dữ liệu </a:t>
            </a:r>
            <a:r xmlns:a="http://schemas.openxmlformats.org/drawingml/2006/main">
              <a:rPr lang="vi" sz="1800" dirty="0">
                <a:latin typeface="+mn-lt"/>
              </a:rPr>
              <a:t>có trách nhiệm chuyển datagram từ một nút sang nút </a:t>
            </a:r>
            <a:r xmlns:a="http://schemas.openxmlformats.org/drawingml/2006/main">
              <a:rPr lang="vi" sz="1800" b="1" dirty="0">
                <a:solidFill>
                  <a:schemeClr val="tx1"/>
                </a:solidFill>
                <a:latin typeface="+mn-lt"/>
              </a:rPr>
              <a:t>vật lý liền kề </a:t>
            </a:r>
            <a:r xmlns:a="http://schemas.openxmlformats.org/drawingml/2006/main">
              <a:rPr lang="vi" sz="1800" dirty="0">
                <a:latin typeface="+mn-lt"/>
              </a:rPr>
              <a:t>qua một </a:t>
            </a:r>
            <a:r xmlns:a="http://schemas.openxmlformats.org/drawingml/2006/main">
              <a:rPr lang="vi" sz="1800" dirty="0" smtClean="0">
                <a:latin typeface="+mn-lt"/>
              </a:rPr>
              <a:t>liên kết</a:t>
            </a:r>
            <a:endParaRPr xmlns:a="http://schemas.openxmlformats.org/drawingml/2006/main" lang="en-US" sz="18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routers arranged in a square shape. Each router is wired to the routers next to it. The bottom left router is also wired to the top right router. The 2 bottom routers are wired to 2 routers, 1 router each, in the next group. 3, regional I S P. There are 3 routers arranged like an inverted triangle. Each router in this group are wired to each other. The top left router is wired to a router in the next group. 4, home network. The router is wired to a P C, a box and a wifi router. A wireless laptop and a refrigerator emit a signal. In group 3, regional I S P, the bottom router is wired a router in the next group. 5, institutional network. There are 3 routers arranged like a triangle. The top triangle is wired to a router in group 3, regional I S P. The 3 routers are all wired together. The left most router is wired to 4 P C’s and a wifi router. Near the wifi router, there are 2 wireless laptops. All 3 of these emit a signal. The right most router is wired to 2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859" y="1725134"/>
            <a:ext cx="3127522" cy="4157033"/>
          </a:xfrm>
          <a:prstGeom prst="rect">
            <a:avLst/>
          </a:prstGeom>
        </p:spPr>
      </p:pic>
    </p:spTree>
    <p:extLst>
      <p:ext uri="{BB962C8B-B14F-4D97-AF65-F5344CB8AC3E}">
        <p14:creationId xmlns:p14="http://schemas.microsoft.com/office/powerpoint/2010/main" val="3122654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Mạng truy cập cáp </a:t>
            </a:r>
            <a:r xmlns:a="http://schemas.openxmlformats.org/drawingml/2006/main">
              <a:rPr lang="vi" sz="2000" b="0" dirty="0" smtClean="0"/>
              <a:t>(2 trên 2)</a:t>
            </a:r>
            <a:endParaRPr xmlns:a="http://schemas.openxmlformats.org/drawingml/2006/main" lang="en-IN" sz="2000" b="0" dirty="0"/>
          </a:p>
        </p:txBody>
      </p:sp>
      <p:pic>
        <p:nvPicPr>
          <p:cNvPr id="4" name="Picture 3" descr="A diagram has 3 parts. 1, cable headend. A house has a C M T S. 2, residences with cable modems. Houses have splitters, cable modems, and other devices. These parts are connected. From part 1 to 2, downstream channel i. M A P frame for interval, t 1, t 2. From part 2 to 1, upstream channel j. Part 3. A line spans from t sub 1 to t sub 2, with many tick marks between. The line has 2 parts, the first is much smaller than the second. 1, minislots containing minislots request frames. 2, assigned minislots containing cable modem upstream data fra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536" y="1709385"/>
            <a:ext cx="5267923" cy="2230197"/>
          </a:xfrm>
          <a:prstGeom prst="rect">
            <a:avLst/>
          </a:prstGeom>
        </p:spPr>
      </p:pic>
      <p:sp>
        <p:nvSpPr>
          <p:cNvPr id="3" name="Text Placeholder 2"/>
          <p:cNvSpPr>
            <a:spLocks noGrp="1"/>
          </p:cNvSpPr>
          <p:nvPr>
            <p:ph type="body" idx="1"/>
          </p:nvPr>
        </p:nvSpPr>
        <p:spPr>
          <a:xfrm>
            <a:off x="457200" y="4107049"/>
            <a:ext cx="8229600" cy="2252721"/>
          </a:xfrm>
        </p:spPr>
        <p:txBody>
          <a:bodyPr/>
          <a:lstStyle/>
          <a:p>
            <a:pPr xmlns:a="http://schemas.openxmlformats.org/drawingml/2006/main" marL="0" indent="0">
              <a:spcBef>
                <a:spcPts val="600"/>
              </a:spcBef>
              <a:buClr>
                <a:srgbClr val="000099"/>
              </a:buClr>
              <a:buSzPct val="65000"/>
              <a:buNone/>
              <a:defRPr/>
            </a:pPr>
            <a:r xmlns:a="http://schemas.openxmlformats.org/drawingml/2006/main">
              <a:rPr lang="vi" sz="1800" b="1" dirty="0" smtClean="0">
                <a:solidFill>
                  <a:schemeClr val="tx1"/>
                </a:solidFill>
                <a:latin typeface="+mn-lt"/>
              </a:rPr>
              <a:t>Đ.</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Ô</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S</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Tôi</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S:</a:t>
            </a:r>
            <a:r xmlns:a="http://schemas.openxmlformats.org/drawingml/2006/main">
              <a:rPr lang="vi" sz="1800" dirty="0" smtClean="0">
                <a:solidFill>
                  <a:srgbClr val="CC0000"/>
                </a:solidFill>
                <a:latin typeface="+mn-lt"/>
              </a:rPr>
              <a:t> </a:t>
            </a:r>
            <a:r xmlns:a="http://schemas.openxmlformats.org/drawingml/2006/main">
              <a:rPr lang="vi" sz="1800" dirty="0" smtClean="0">
                <a:latin typeface="+mn-lt"/>
              </a:rPr>
              <a:t>thông số kỹ thuật giao diện dịch vụ cáp dữ liệu</a:t>
            </a:r>
            <a:endParaRPr xmlns:a="http://schemas.openxmlformats.org/drawingml/2006/main" lang="en-US" sz="1800" b="1" dirty="0" smtClean="0">
              <a:latin typeface="+mn-lt"/>
            </a:endParaRP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smtClean="0">
                <a:latin typeface="+mn-lt"/>
              </a:rPr>
              <a:t>F</a:t>
            </a:r>
            <a:r xmlns:a="http://schemas.openxmlformats.org/drawingml/2006/main">
              <a:rPr lang="vi" sz="100" dirty="0" smtClean="0">
                <a:latin typeface="+mn-lt"/>
              </a:rPr>
              <a:t> </a:t>
            </a:r>
            <a:r xmlns:a="http://schemas.openxmlformats.org/drawingml/2006/main">
              <a:rPr lang="vi" sz="1800" dirty="0" smtClean="0">
                <a:latin typeface="+mn-lt"/>
              </a:rPr>
              <a:t>Đ.</a:t>
            </a:r>
            <a:r xmlns:a="http://schemas.openxmlformats.org/drawingml/2006/main">
              <a:rPr lang="vi" sz="100" dirty="0" smtClean="0">
                <a:latin typeface="+mn-lt"/>
              </a:rPr>
              <a:t> </a:t>
            </a:r>
            <a:r xmlns:a="http://schemas.openxmlformats.org/drawingml/2006/main">
              <a:rPr lang="vi" sz="1800" dirty="0" smtClean="0">
                <a:latin typeface="+mn-lt"/>
              </a:rPr>
              <a:t>M trên các kênh tần số ngược dòng, xuôi dòng</a:t>
            </a:r>
          </a:p>
          <a:p>
            <a:pPr xmlns:a="http://schemas.openxmlformats.org/drawingml/2006/main" marL="255600" indent="-255600">
              <a:spcBef>
                <a:spcPts val="1500"/>
              </a:spcBef>
              <a:buClr>
                <a:schemeClr val="tx2"/>
              </a:buClr>
              <a:buFont typeface="Arial" panose="020B0604020202020204" pitchFamily="34" charset="0"/>
              <a:buChar char="•"/>
              <a:defRPr/>
            </a:pPr>
            <a:r xmlns:a="http://schemas.openxmlformats.org/drawingml/2006/main">
              <a:rPr lang="vi" sz="1800" dirty="0" smtClean="0">
                <a:latin typeface="+mn-lt"/>
              </a:rPr>
              <a:t>t</a:t>
            </a:r>
            <a:r xmlns:a="http://schemas.openxmlformats.org/drawingml/2006/main">
              <a:rPr lang="vi" sz="100" dirty="0" smtClean="0">
                <a:latin typeface="+mn-lt"/>
              </a:rPr>
              <a:t> </a:t>
            </a:r>
            <a:r xmlns:a="http://schemas.openxmlformats.org/drawingml/2006/main">
              <a:rPr lang="vi" sz="1800" dirty="0" smtClean="0">
                <a:latin typeface="+mn-lt"/>
              </a:rPr>
              <a:t>Đ.</a:t>
            </a:r>
            <a:r xmlns:a="http://schemas.openxmlformats.org/drawingml/2006/main">
              <a:rPr lang="vi" sz="100" dirty="0" smtClean="0">
                <a:latin typeface="+mn-lt"/>
              </a:rPr>
              <a:t> </a:t>
            </a:r>
            <a:r xmlns:a="http://schemas.openxmlformats.org/drawingml/2006/main">
              <a:rPr lang="vi" sz="1800" dirty="0" smtClean="0">
                <a:latin typeface="+mn-lt"/>
              </a:rPr>
              <a:t>M ngược dòng: một số vị trí được chỉ định, một số có sự tranh chấp</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1800" dirty="0" smtClean="0">
                <a:latin typeface="+mn-lt"/>
              </a:rPr>
              <a:t>hạ lưu M</a:t>
            </a:r>
            <a:r xmlns:a="http://schemas.openxmlformats.org/drawingml/2006/main">
              <a:rPr lang="vi" sz="100" dirty="0" smtClean="0">
                <a:latin typeface="+mn-lt"/>
              </a:rPr>
              <a:t> </a:t>
            </a:r>
            <a:r xmlns:a="http://schemas.openxmlformats.org/drawingml/2006/main">
              <a:rPr lang="vi" sz="1800" dirty="0" smtClean="0">
                <a:latin typeface="+mn-lt"/>
              </a:rPr>
              <a:t>Một</a:t>
            </a:r>
            <a:r xmlns:a="http://schemas.openxmlformats.org/drawingml/2006/main">
              <a:rPr lang="vi" sz="100" dirty="0" smtClean="0">
                <a:latin typeface="+mn-lt"/>
              </a:rPr>
              <a:t> </a:t>
            </a:r>
            <a:r xmlns:a="http://schemas.openxmlformats.org/drawingml/2006/main">
              <a:rPr lang="vi" sz="1800" dirty="0" smtClean="0">
                <a:latin typeface="+mn-lt"/>
              </a:rPr>
              <a:t>Khung P: chỉ định các vị trí ngược dòng</a:t>
            </a:r>
          </a:p>
          <a:p>
            <a:pPr xmlns:a="http://schemas.openxmlformats.org/drawingml/2006/main" marL="741600" lvl="1" indent="-284400">
              <a:spcBef>
                <a:spcPts val="600"/>
              </a:spcBef>
              <a:buClr>
                <a:schemeClr val="tx2"/>
              </a:buClr>
              <a:buFont typeface="Arial" panose="020B0604020202020204" pitchFamily="34" charset="0"/>
              <a:buChar char="–"/>
              <a:defRPr/>
            </a:pPr>
            <a:r xmlns:a="http://schemas.openxmlformats.org/drawingml/2006/main">
              <a:rPr lang="vi" sz="1800" dirty="0" smtClean="0">
                <a:latin typeface="+mn-lt"/>
              </a:rPr>
              <a:t>yêu cầu đối với các vị trí ngược dòng (và dữ liệu) được truyền truy cập ngẫu nhiên (backoff nhị phân) trong các vị trí đã chọn</a:t>
            </a:r>
            <a:endParaRPr xmlns:a="http://schemas.openxmlformats.org/drawingml/2006/main" lang="en-US" sz="1800" dirty="0">
              <a:latin typeface="+mn-lt"/>
            </a:endParaRPr>
          </a:p>
        </p:txBody>
      </p:sp>
    </p:spTree>
    <p:extLst>
      <p:ext uri="{BB962C8B-B14F-4D97-AF65-F5344CB8AC3E}">
        <p14:creationId xmlns:p14="http://schemas.microsoft.com/office/powerpoint/2010/main" val="856878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Tóm tắt các giao thức MAC</a:t>
            </a:r>
          </a:p>
        </p:txBody>
      </p:sp>
      <p:sp>
        <p:nvSpPr>
          <p:cNvPr id="5" name="Text Placeholder 4"/>
          <p:cNvSpPr>
            <a:spLocks noGrp="1"/>
          </p:cNvSpPr>
          <p:nvPr>
            <p:ph type="body" idx="1"/>
          </p:nvPr>
        </p:nvSpPr>
        <p:spPr>
          <a:xfrm>
            <a:off x="457200" y="1600200"/>
            <a:ext cx="8229600" cy="4729480"/>
          </a:xfrm>
        </p:spPr>
        <p:txBody>
          <a:bodyPr/>
          <a:lstStyle/>
          <a:p>
            <a:pPr xmlns:a="http://schemas.openxmlformats.org/drawingml/2006/main">
              <a:defRPr/>
            </a:pPr>
            <a:r xmlns:a="http://schemas.openxmlformats.org/drawingml/2006/main">
              <a:rPr lang="vi" sz="2200" b="1" dirty="0">
                <a:solidFill>
                  <a:schemeClr val="tx1"/>
                </a:solidFill>
              </a:rPr>
              <a:t>phân vùng kênh,</a:t>
            </a:r>
            <a:r xmlns:a="http://schemas.openxmlformats.org/drawingml/2006/main">
              <a:rPr lang="vi" sz="2200" dirty="0">
                <a:solidFill>
                  <a:srgbClr val="CC0000"/>
                </a:solidFill>
              </a:rPr>
              <a:t> </a:t>
            </a:r>
            <a:r xmlns:a="http://schemas.openxmlformats.org/drawingml/2006/main">
              <a:rPr lang="vi" sz="2200" dirty="0"/>
              <a:t>theo thời gian, tần suất hoặc mã</a:t>
            </a:r>
          </a:p>
          <a:p>
            <a:pPr xmlns:a="http://schemas.openxmlformats.org/drawingml/2006/main" marL="741600" lvl="1" indent="-284400">
              <a:defRPr/>
            </a:pPr>
            <a:r xmlns:a="http://schemas.openxmlformats.org/drawingml/2006/main">
              <a:rPr lang="vi" sz="2200" dirty="0"/>
              <a:t>Bộ phận thời gian, Bộ phận tần số</a:t>
            </a:r>
          </a:p>
          <a:p>
            <a:pPr xmlns:a="http://schemas.openxmlformats.org/drawingml/2006/main">
              <a:defRPr/>
            </a:pPr>
            <a:r xmlns:a="http://schemas.openxmlformats.org/drawingml/2006/main">
              <a:rPr lang="vi" sz="2200" b="1" dirty="0">
                <a:solidFill>
                  <a:schemeClr val="tx1"/>
                </a:solidFill>
              </a:rPr>
              <a:t>truy cập ngẫu nhiên</a:t>
            </a:r>
            <a:r xmlns:a="http://schemas.openxmlformats.org/drawingml/2006/main">
              <a:rPr lang="vi" sz="2200" i="1" dirty="0">
                <a:solidFill>
                  <a:srgbClr val="CC0000"/>
                </a:solidFill>
              </a:rPr>
              <a:t> </a:t>
            </a:r>
            <a:r xmlns:a="http://schemas.openxmlformats.org/drawingml/2006/main">
              <a:rPr lang="vi" sz="2200" dirty="0"/>
              <a:t>(động </a:t>
            </a:r>
            <a:r xmlns:a="http://schemas.openxmlformats.org/drawingml/2006/main">
              <a:rPr lang="vi" sz="2200" dirty="0" smtClean="0"/>
              <a:t>),</a:t>
            </a:r>
            <a:endParaRPr xmlns:a="http://schemas.openxmlformats.org/drawingml/2006/main" lang="en-US" sz="2200" dirty="0"/>
          </a:p>
          <a:p>
            <a:pPr xmlns:a="http://schemas.openxmlformats.org/drawingml/2006/main" marL="741600" lvl="1" indent="-284400">
              <a:defRPr/>
            </a:pPr>
            <a:r xmlns:a="http://schemas.openxmlformats.org/drawingml/2006/main">
              <a:rPr lang="vi" sz="2200" dirty="0" smtClean="0"/>
              <a:t>Một</a:t>
            </a:r>
            <a:r xmlns:a="http://schemas.openxmlformats.org/drawingml/2006/main">
              <a:rPr lang="vi" sz="100" dirty="0" smtClean="0"/>
              <a:t> </a:t>
            </a:r>
            <a:r xmlns:a="http://schemas.openxmlformats.org/drawingml/2006/main">
              <a:rPr lang="vi" sz="2200" dirty="0" smtClean="0"/>
              <a:t>L</a:t>
            </a:r>
            <a:r xmlns:a="http://schemas.openxmlformats.org/drawingml/2006/main">
              <a:rPr lang="vi" sz="100" dirty="0" smtClean="0"/>
              <a:t> </a:t>
            </a:r>
            <a:r xmlns:a="http://schemas.openxmlformats.org/drawingml/2006/main">
              <a:rPr lang="vi" sz="2200" dirty="0" smtClean="0"/>
              <a:t>Ô</a:t>
            </a:r>
            <a:r xmlns:a="http://schemas.openxmlformats.org/drawingml/2006/main">
              <a:rPr lang="vi" sz="100" dirty="0" smtClean="0"/>
              <a:t> </a:t>
            </a:r>
            <a:r xmlns:a="http://schemas.openxmlformats.org/drawingml/2006/main">
              <a:rPr lang="vi" sz="2200" dirty="0" smtClean="0"/>
              <a:t>h</a:t>
            </a:r>
            <a:r xmlns:a="http://schemas.openxmlformats.org/drawingml/2006/main">
              <a:rPr lang="vi" sz="100" dirty="0" smtClean="0"/>
              <a:t> </a:t>
            </a:r>
            <a:r xmlns:a="http://schemas.openxmlformats.org/drawingml/2006/main">
              <a:rPr lang="vi" sz="2200" dirty="0" smtClean="0"/>
              <a:t>A </a:t>
            </a:r>
            <a:r xmlns:a="http://schemas.openxmlformats.org/drawingml/2006/main">
              <a:rPr lang="vi" sz="2200" dirty="0"/>
              <a:t>, </a:t>
            </a:r>
            <a:r xmlns:a="http://schemas.openxmlformats.org/drawingml/2006/main">
              <a:rPr lang="vi" sz="2200" dirty="0" smtClean="0"/>
              <a:t>SA</a:t>
            </a:r>
            <a:r xmlns:a="http://schemas.openxmlformats.org/drawingml/2006/main">
              <a:rPr lang="vi" sz="100" dirty="0" smtClean="0"/>
              <a:t> </a:t>
            </a:r>
            <a:r xmlns:a="http://schemas.openxmlformats.org/drawingml/2006/main">
              <a:rPr lang="vi" sz="2200" dirty="0" smtClean="0"/>
              <a:t>L</a:t>
            </a:r>
            <a:r xmlns:a="http://schemas.openxmlformats.org/drawingml/2006/main">
              <a:rPr lang="vi" sz="100" dirty="0" smtClean="0"/>
              <a:t> </a:t>
            </a:r>
            <a:r xmlns:a="http://schemas.openxmlformats.org/drawingml/2006/main">
              <a:rPr lang="vi" sz="2200" dirty="0" smtClean="0"/>
              <a:t>Ô</a:t>
            </a:r>
            <a:r xmlns:a="http://schemas.openxmlformats.org/drawingml/2006/main">
              <a:rPr lang="vi" sz="100" baseline="0" dirty="0" smtClean="0"/>
              <a:t> </a:t>
            </a:r>
            <a:r xmlns:a="http://schemas.openxmlformats.org/drawingml/2006/main">
              <a:rPr lang="vi" sz="2200" dirty="0" smtClean="0"/>
              <a:t>h</a:t>
            </a:r>
            <a:r xmlns:a="http://schemas.openxmlformats.org/drawingml/2006/main">
              <a:rPr lang="vi" sz="100" dirty="0" smtClean="0"/>
              <a:t> </a:t>
            </a:r>
            <a:r xmlns:a="http://schemas.openxmlformats.org/drawingml/2006/main">
              <a:rPr lang="vi" sz="2200" dirty="0" smtClean="0"/>
              <a:t>một </a:t>
            </a:r>
            <a:r xmlns:a="http://schemas.openxmlformats.org/drawingml/2006/main">
              <a:rPr lang="vi" sz="2200" dirty="0"/>
              <a:t>, </a:t>
            </a: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S</a:t>
            </a:r>
            <a:r xmlns:a="http://schemas.openxmlformats.org/drawingml/2006/main">
              <a:rPr lang="vi" sz="100" dirty="0" smtClean="0"/>
              <a:t> </a:t>
            </a:r>
            <a:r xmlns:a="http://schemas.openxmlformats.org/drawingml/2006/main">
              <a:rPr lang="vi" sz="2200" dirty="0" smtClean="0"/>
              <a:t>m</a:t>
            </a:r>
            <a:r xmlns:a="http://schemas.openxmlformats.org/drawingml/2006/main">
              <a:rPr lang="vi" sz="100" dirty="0" smtClean="0"/>
              <a:t> </a:t>
            </a:r>
            <a:r xmlns:a="http://schemas.openxmlformats.org/drawingml/2006/main">
              <a:rPr lang="vi" sz="2200" dirty="0" smtClean="0"/>
              <a:t>một </a:t>
            </a:r>
            <a:r xmlns:a="http://schemas.openxmlformats.org/drawingml/2006/main">
              <a:rPr lang="vi" sz="2200" dirty="0"/>
              <a:t>, </a:t>
            </a: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S</a:t>
            </a:r>
            <a:r xmlns:a="http://schemas.openxmlformats.org/drawingml/2006/main">
              <a:rPr lang="vi" sz="100" dirty="0" smtClean="0"/>
              <a:t> </a:t>
            </a:r>
            <a:r xmlns:a="http://schemas.openxmlformats.org/drawingml/2006/main">
              <a:rPr lang="vi" sz="2200" dirty="0" smtClean="0"/>
              <a:t>m</a:t>
            </a:r>
            <a:r xmlns:a="http://schemas.openxmlformats.org/drawingml/2006/main">
              <a:rPr lang="vi" sz="100" dirty="0" smtClean="0"/>
              <a:t> </a:t>
            </a:r>
            <a:r xmlns:a="http://schemas.openxmlformats.org/drawingml/2006/main">
              <a:rPr lang="vi" sz="2200" dirty="0" smtClean="0"/>
              <a:t>AC</a:t>
            </a:r>
            <a:r xmlns:a="http://schemas.openxmlformats.org/drawingml/2006/main">
              <a:rPr lang="vi" sz="100" dirty="0" smtClean="0"/>
              <a:t> </a:t>
            </a:r>
            <a:r xmlns:a="http://schemas.openxmlformats.org/drawingml/2006/main">
              <a:rPr lang="vi" sz="2200" dirty="0" smtClean="0"/>
              <a:t>Đ.</a:t>
            </a:r>
            <a:endParaRPr xmlns:a="http://schemas.openxmlformats.org/drawingml/2006/main" lang="en-US" sz="2200" dirty="0"/>
          </a:p>
          <a:p>
            <a:pPr xmlns:a="http://schemas.openxmlformats.org/drawingml/2006/main" marL="741600" lvl="1" indent="-284400">
              <a:defRPr/>
            </a:pPr>
            <a:r xmlns:a="http://schemas.openxmlformats.org/drawingml/2006/main">
              <a:rPr lang="vi" sz="2200" dirty="0"/>
              <a:t>cảm biến sóng mang: dễ dàng trong một số công nghệ (có dây), khó trong các công nghệ khác (không dây)</a:t>
            </a:r>
          </a:p>
          <a:p>
            <a:pPr xmlns:a="http://schemas.openxmlformats.org/drawingml/2006/main" marL="741600" lvl="1" indent="-284400">
              <a:defRPr/>
            </a:pP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S</a:t>
            </a:r>
            <a:r xmlns:a="http://schemas.openxmlformats.org/drawingml/2006/main">
              <a:rPr lang="vi" sz="100" dirty="0" smtClean="0"/>
              <a:t> </a:t>
            </a:r>
            <a:r xmlns:a="http://schemas.openxmlformats.org/drawingml/2006/main">
              <a:rPr lang="vi" sz="2200" dirty="0" smtClean="0"/>
              <a:t>m</a:t>
            </a:r>
            <a:r xmlns:a="http://schemas.openxmlformats.org/drawingml/2006/main">
              <a:rPr lang="vi" sz="100" dirty="0" smtClean="0"/>
              <a:t> </a:t>
            </a:r>
            <a:r xmlns:a="http://schemas.openxmlformats.org/drawingml/2006/main">
              <a:rPr lang="vi" sz="2200" dirty="0" smtClean="0"/>
              <a:t>Một</a:t>
            </a:r>
            <a:r xmlns:a="http://schemas.openxmlformats.org/drawingml/2006/main">
              <a:rPr lang="vi" sz="100" dirty="0" smtClean="0"/>
              <a:t> </a:t>
            </a:r>
            <a:r xmlns:a="http://schemas.openxmlformats.org/drawingml/2006/main">
              <a:rPr lang="vi" sz="2200" dirty="0" smtClean="0"/>
              <a:t>/</a:t>
            </a:r>
            <a:r xmlns:a="http://schemas.openxmlformats.org/drawingml/2006/main">
              <a:rPr lang="vi" sz="100" dirty="0" smtClean="0"/>
              <a:t> </a:t>
            </a: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D </a:t>
            </a:r>
            <a:r xmlns:a="http://schemas.openxmlformats.org/drawingml/2006/main">
              <a:rPr lang="vi" sz="2200" dirty="0"/>
              <a:t>được sử dụng trong Ethernet</a:t>
            </a:r>
          </a:p>
          <a:p>
            <a:pPr xmlns:a="http://schemas.openxmlformats.org/drawingml/2006/main" marL="741600" lvl="1" indent="-284400">
              <a:defRPr/>
            </a:pP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S</a:t>
            </a:r>
            <a:r xmlns:a="http://schemas.openxmlformats.org/drawingml/2006/main">
              <a:rPr lang="vi" sz="100" dirty="0" smtClean="0"/>
              <a:t> </a:t>
            </a:r>
            <a:r xmlns:a="http://schemas.openxmlformats.org/drawingml/2006/main">
              <a:rPr lang="vi" sz="2200" dirty="0" smtClean="0"/>
              <a:t>m</a:t>
            </a:r>
            <a:r xmlns:a="http://schemas.openxmlformats.org/drawingml/2006/main">
              <a:rPr lang="vi" sz="100" baseline="0" dirty="0" smtClean="0"/>
              <a:t> </a:t>
            </a:r>
            <a:r xmlns:a="http://schemas.openxmlformats.org/drawingml/2006/main">
              <a:rPr lang="vi" sz="2200" dirty="0" smtClean="0"/>
              <a:t>Một</a:t>
            </a:r>
            <a:r xmlns:a="http://schemas.openxmlformats.org/drawingml/2006/main">
              <a:rPr lang="vi" sz="100" dirty="0" smtClean="0"/>
              <a:t> </a:t>
            </a:r>
            <a:r xmlns:a="http://schemas.openxmlformats.org/drawingml/2006/main">
              <a:rPr lang="vi" sz="2200" dirty="0" smtClean="0"/>
              <a:t>/</a:t>
            </a:r>
            <a:r xmlns:a="http://schemas.openxmlformats.org/drawingml/2006/main">
              <a:rPr lang="vi" sz="100" dirty="0" smtClean="0"/>
              <a:t> </a:t>
            </a:r>
            <a:r xmlns:a="http://schemas.openxmlformats.org/drawingml/2006/main">
              <a:rPr lang="vi" sz="2200" dirty="0" smtClean="0"/>
              <a:t>C</a:t>
            </a:r>
            <a:r xmlns:a="http://schemas.openxmlformats.org/drawingml/2006/main">
              <a:rPr lang="vi" sz="100" dirty="0" smtClean="0"/>
              <a:t> </a:t>
            </a:r>
            <a:r xmlns:a="http://schemas.openxmlformats.org/drawingml/2006/main">
              <a:rPr lang="vi" sz="2200" dirty="0" smtClean="0"/>
              <a:t>A </a:t>
            </a:r>
            <a:r xmlns:a="http://schemas.openxmlformats.org/drawingml/2006/main">
              <a:rPr lang="vi" sz="2200" dirty="0"/>
              <a:t>được sử dụng trong </a:t>
            </a:r>
            <a:r xmlns:a="http://schemas.openxmlformats.org/drawingml/2006/main">
              <a:rPr lang="vi" sz="2200" dirty="0" smtClean="0"/>
              <a:t>802.11</a:t>
            </a:r>
            <a:endParaRPr xmlns:a="http://schemas.openxmlformats.org/drawingml/2006/main" lang="en-US" sz="2200" dirty="0"/>
          </a:p>
          <a:p>
            <a:pPr xmlns:a="http://schemas.openxmlformats.org/drawingml/2006/main">
              <a:tabLst>
                <a:tab pos="279400" algn="l"/>
              </a:tabLst>
              <a:defRPr/>
            </a:pPr>
            <a:r xmlns:a="http://schemas.openxmlformats.org/drawingml/2006/main">
              <a:rPr lang="vi" sz="2200" b="1" dirty="0">
                <a:solidFill>
                  <a:schemeClr val="tx1"/>
                </a:solidFill>
              </a:rPr>
              <a:t>thay phiên nhau</a:t>
            </a:r>
          </a:p>
          <a:p>
            <a:pPr xmlns:a="http://schemas.openxmlformats.org/drawingml/2006/main" marL="741600" lvl="1" indent="-284400">
              <a:defRPr/>
            </a:pPr>
            <a:r xmlns:a="http://schemas.openxmlformats.org/drawingml/2006/main">
              <a:rPr lang="vi" sz="2200" dirty="0"/>
              <a:t>bỏ phiếu từ trang web trung tâm, chuyển mã thông báo</a:t>
            </a:r>
          </a:p>
          <a:p>
            <a:pPr xmlns:a="http://schemas.openxmlformats.org/drawingml/2006/main" marL="741600" lvl="1" indent="-284400">
              <a:defRPr/>
            </a:pPr>
            <a:r xmlns:a="http://schemas.openxmlformats.org/drawingml/2006/main">
              <a:rPr lang="vi" sz="2200" dirty="0"/>
              <a:t>Bluetooth, </a:t>
            </a:r>
            <a:r xmlns:a="http://schemas.openxmlformats.org/drawingml/2006/main">
              <a:rPr lang="vi" sz="2200" dirty="0" smtClean="0"/>
              <a:t>F</a:t>
            </a:r>
            <a:r xmlns:a="http://schemas.openxmlformats.org/drawingml/2006/main">
              <a:rPr lang="vi" sz="100" dirty="0" smtClean="0"/>
              <a:t> </a:t>
            </a:r>
            <a:r xmlns:a="http://schemas.openxmlformats.org/drawingml/2006/main">
              <a:rPr lang="vi" sz="2200" dirty="0" smtClean="0"/>
              <a:t>Đ.</a:t>
            </a:r>
            <a:r xmlns:a="http://schemas.openxmlformats.org/drawingml/2006/main">
              <a:rPr lang="vi" sz="100" dirty="0" smtClean="0"/>
              <a:t> </a:t>
            </a:r>
            <a:r xmlns:a="http://schemas.openxmlformats.org/drawingml/2006/main">
              <a:rPr lang="vi" sz="2200" dirty="0" smtClean="0"/>
              <a:t>Đ.</a:t>
            </a:r>
            <a:r xmlns:a="http://schemas.openxmlformats.org/drawingml/2006/main">
              <a:rPr lang="vi" sz="100" dirty="0" smtClean="0"/>
              <a:t> </a:t>
            </a:r>
            <a:r xmlns:a="http://schemas.openxmlformats.org/drawingml/2006/main">
              <a:rPr lang="vi" sz="2200" dirty="0" smtClean="0"/>
              <a:t>Tôi </a:t>
            </a:r>
            <a:r xmlns:a="http://schemas.openxmlformats.org/drawingml/2006/main">
              <a:rPr lang="vi" sz="2200" dirty="0"/>
              <a:t>, </a:t>
            </a:r>
            <a:r xmlns:a="http://schemas.openxmlformats.org/drawingml/2006/main">
              <a:rPr lang="vi" sz="2200" dirty="0" smtClean="0"/>
              <a:t>chiếc nhẫn mã thông báo</a:t>
            </a:r>
            <a:endParaRPr xmlns:a="http://schemas.openxmlformats.org/drawingml/2006/main" lang="en-US" sz="2200" dirty="0"/>
          </a:p>
        </p:txBody>
      </p:sp>
    </p:spTree>
    <p:extLst>
      <p:ext uri="{BB962C8B-B14F-4D97-AF65-F5344CB8AC3E}">
        <p14:creationId xmlns:p14="http://schemas.microsoft.com/office/powerpoint/2010/main" val="528993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(4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a:t>
            </a:r>
            <a:r xmlns:a="http://schemas.openxmlformats.org/drawingml/2006/main">
              <a:rPr lang="vi" sz="2200" dirty="0" smtClean="0">
                <a:latin typeface="+mn-lt"/>
              </a:rPr>
              <a:t> </a:t>
            </a:r>
            <a:r xmlns:a="http://schemas.openxmlformats.org/drawingml/2006/main">
              <a:rPr lang="vi" sz="2200" b="1" dirty="0" smtClean="0">
                <a:latin typeface="+mn-lt"/>
              </a:rPr>
              <a:t>mạng LAN</a:t>
            </a:r>
          </a:p>
          <a:p>
            <a:pPr xmlns:a="http://schemas.openxmlformats.org/drawingml/2006/main" marL="741600" lvl="1" indent="-284400">
              <a:defRPr/>
            </a:pPr>
            <a:r xmlns:a="http://schemas.openxmlformats.org/drawingml/2006/main">
              <a:rPr lang="vi" sz="2200" b="1" dirty="0">
                <a:latin typeface="+mn-lt"/>
              </a:rPr>
              <a:t>địa chỉ, </a:t>
            </a:r>
            <a:r xmlns:a="http://schemas.openxmlformats.org/drawingml/2006/main">
              <a:rPr lang="vi" sz="2200" b="1" dirty="0" smtClean="0">
                <a:latin typeface="+mn-lt"/>
              </a:rPr>
              <a:t>A</a:t>
            </a:r>
            <a:r xmlns:a="http://schemas.openxmlformats.org/drawingml/2006/main">
              <a:rPr lang="vi" sz="100" b="1" dirty="0" smtClean="0">
                <a:latin typeface="+mn-lt"/>
              </a:rPr>
              <a:t> </a:t>
            </a:r>
            <a:r xmlns:a="http://schemas.openxmlformats.org/drawingml/2006/main">
              <a:rPr lang="vi" sz="2200" b="1" dirty="0" smtClean="0">
                <a:latin typeface="+mn-lt"/>
              </a:rPr>
              <a:t>r</a:t>
            </a:r>
            <a:r xmlns:a="http://schemas.openxmlformats.org/drawingml/2006/main">
              <a:rPr lang="vi" sz="100" b="1" dirty="0" smtClean="0">
                <a:latin typeface="+mn-lt"/>
              </a:rPr>
              <a:t> </a:t>
            </a:r>
            <a:r xmlns:a="http://schemas.openxmlformats.org/drawingml/2006/main">
              <a:rPr lang="vi" sz="2200" b="1" dirty="0" smtClean="0">
                <a:latin typeface="+mn-lt"/>
              </a:rPr>
              <a:t>P</a:t>
            </a:r>
            <a:endParaRPr xmlns:a="http://schemas.openxmlformats.org/drawingml/2006/main" lang="en-US" sz="2200" b="1"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421319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MAC </a:t>
            </a:r>
            <a:r xmlns:a="http://schemas.openxmlformats.org/drawingml/2006/main">
              <a:rPr lang="vi" dirty="0"/>
              <a:t>và </a:t>
            </a:r>
            <a:r xmlns:a="http://schemas.openxmlformats.org/drawingml/2006/main">
              <a:rPr lang="vi" dirty="0" smtClean="0"/>
              <a:t>A</a:t>
            </a:r>
            <a:r xmlns:a="http://schemas.openxmlformats.org/drawingml/2006/main">
              <a:rPr lang="vi" sz="100" baseline="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smtClean="0"/>
              <a:t>P</a:t>
            </a:r>
            <a:endParaRPr xmlns:a="http://schemas.openxmlformats.org/drawingml/2006/main" lang="en-IN" dirty="0"/>
          </a:p>
        </p:txBody>
      </p:sp>
      <p:sp>
        <p:nvSpPr>
          <p:cNvPr id="4" name="Text Placeholder 3"/>
          <p:cNvSpPr>
            <a:spLocks noGrp="1"/>
          </p:cNvSpPr>
          <p:nvPr>
            <p:ph type="body" idx="1"/>
          </p:nvPr>
        </p:nvSpPr>
        <p:spPr>
          <a:xfrm>
            <a:off x="457200" y="1600200"/>
            <a:ext cx="8229600" cy="3771210"/>
          </a:xfrm>
        </p:spPr>
        <p:txBody>
          <a:bodyPr/>
          <a:lstStyle/>
          <a:p>
            <a:pPr xmlns:a="http://schemas.openxmlformats.org/drawingml/2006/main">
              <a:defRPr/>
            </a:pPr>
            <a:r xmlns:a="http://schemas.openxmlformats.org/drawingml/2006/main">
              <a:rPr lang="vi" sz="2000" dirty="0"/>
              <a:t>32-bit </a:t>
            </a:r>
            <a:r xmlns:a="http://schemas.openxmlformats.org/drawingml/2006/main">
              <a:rPr lang="vi" sz="2000" dirty="0" smtClean="0"/>
              <a:t>tôi</a:t>
            </a:r>
            <a:r xmlns:a="http://schemas.openxmlformats.org/drawingml/2006/main">
              <a:rPr lang="vi" sz="100" dirty="0" smtClean="0"/>
              <a:t> </a:t>
            </a:r>
            <a:r xmlns:a="http://schemas.openxmlformats.org/drawingml/2006/main">
              <a:rPr lang="vi" sz="2000" dirty="0"/>
              <a:t>Địa chỉ </a:t>
            </a:r>
            <a:r xmlns:a="http://schemas.openxmlformats.org/drawingml/2006/main">
              <a:rPr lang="vi" sz="2000" dirty="0" smtClean="0"/>
              <a:t>p </a:t>
            </a:r>
            <a:r xmlns:a="http://schemas.openxmlformats.org/drawingml/2006/main">
              <a:rPr lang="vi" sz="2000" dirty="0" smtClean="0"/>
              <a:t>:</a:t>
            </a:r>
            <a:endParaRPr xmlns:a="http://schemas.openxmlformats.org/drawingml/2006/main" lang="en-US" sz="2000" dirty="0"/>
          </a:p>
          <a:p>
            <a:pPr xmlns:a="http://schemas.openxmlformats.org/drawingml/2006/main" lvl="1">
              <a:defRPr/>
            </a:pPr>
            <a:r xmlns:a="http://schemas.openxmlformats.org/drawingml/2006/main">
              <a:rPr lang="vi" sz="2000" b="1" dirty="0"/>
              <a:t>lớp mạng </a:t>
            </a:r>
            <a:r xmlns:a="http://schemas.openxmlformats.org/drawingml/2006/main">
              <a:rPr lang="vi" sz="2000" dirty="0"/>
              <a:t>cho giao diện</a:t>
            </a:r>
          </a:p>
          <a:p>
            <a:pPr xmlns:a="http://schemas.openxmlformats.org/drawingml/2006/main" lvl="1">
              <a:defRPr/>
            </a:pPr>
            <a:r xmlns:a="http://schemas.openxmlformats.org/drawingml/2006/main">
              <a:rPr lang="vi" sz="2000" dirty="0"/>
              <a:t>được sử dụng để chuyển tiếp lớp 3 (lớp mạng)</a:t>
            </a:r>
          </a:p>
          <a:p>
            <a:pPr xmlns:a="http://schemas.openxmlformats.org/drawingml/2006/main">
              <a:defRPr/>
            </a:pPr>
            <a:r xmlns:a="http://schemas.openxmlformats.org/drawingml/2006/main">
              <a:rPr lang="vi" sz="2000" dirty="0" smtClean="0"/>
              <a:t>MAC (hoặc LAN </a:t>
            </a:r>
            <a:r xmlns:a="http://schemas.openxmlformats.org/drawingml/2006/main">
              <a:rPr lang="vi" sz="2000" dirty="0"/>
              <a:t>hoặc vật lý hoặc Ethernet) </a:t>
            </a:r>
            <a:r xmlns:a="http://schemas.openxmlformats.org/drawingml/2006/main">
              <a:rPr lang="vi" sz="2000" dirty="0" smtClean="0"/>
              <a:t>:</a:t>
            </a:r>
            <a:endParaRPr xmlns:a="http://schemas.openxmlformats.org/drawingml/2006/main" lang="en-US" sz="2000" dirty="0">
              <a:solidFill>
                <a:srgbClr val="FF0000"/>
              </a:solidFill>
            </a:endParaRPr>
          </a:p>
          <a:p>
            <a:pPr xmlns:a="http://schemas.openxmlformats.org/drawingml/2006/main" lvl="1">
              <a:defRPr/>
            </a:pPr>
            <a:r xmlns:a="http://schemas.openxmlformats.org/drawingml/2006/main">
              <a:rPr lang="vi" sz="2000" dirty="0" smtClean="0"/>
              <a:t>chức năng:</a:t>
            </a:r>
            <a:r xmlns:a="http://schemas.openxmlformats.org/drawingml/2006/main">
              <a:rPr lang="vi" sz="2000" dirty="0" smtClean="0">
                <a:solidFill>
                  <a:schemeClr val="accent2"/>
                </a:solidFill>
              </a:rPr>
              <a:t> </a:t>
            </a:r>
            <a:r xmlns:a="http://schemas.openxmlformats.org/drawingml/2006/main">
              <a:rPr lang="vi" sz="2000" b="1" dirty="0">
                <a:solidFill>
                  <a:schemeClr val="tx1"/>
                </a:solidFill>
              </a:rPr>
              <a:t>được sử dụng 'cục bộ' để chuyển khung từ giao diện này sang giao diện được kết nối vật lý khác (cùng một mạng, theo nghĩa </a:t>
            </a:r>
            <a:r xmlns:a="http://schemas.openxmlformats.org/drawingml/2006/main">
              <a:rPr lang="vi" sz="2000" b="1" dirty="0" smtClean="0">
                <a:solidFill>
                  <a:schemeClr val="tx1"/>
                </a:solidFill>
              </a:rPr>
              <a:t>địa chỉ I P </a:t>
            </a:r>
            <a:r xmlns:a="http://schemas.openxmlformats.org/drawingml/2006/main">
              <a:rPr lang="vi" sz="2000" b="1" dirty="0">
                <a:solidFill>
                  <a:schemeClr val="tx1"/>
                </a:solidFill>
              </a:rPr>
              <a:t>)</a:t>
            </a:r>
          </a:p>
          <a:p>
            <a:pPr xmlns:a="http://schemas.openxmlformats.org/drawingml/2006/main" lvl="1">
              <a:defRPr/>
            </a:pPr>
            <a:r xmlns:a="http://schemas.openxmlformats.org/drawingml/2006/main">
              <a:rPr lang="vi" sz="2000" dirty="0" smtClean="0"/>
              <a:t>MAC </a:t>
            </a:r>
            <a:r xmlns:a="http://schemas.openxmlformats.org/drawingml/2006/main">
              <a:rPr lang="vi" sz="2000" dirty="0"/>
              <a:t>48 bit </a:t>
            </a:r>
            <a:r xmlns:a="http://schemas.openxmlformats.org/drawingml/2006/main">
              <a:rPr lang="vi" sz="2000" dirty="0"/>
              <a:t>(đối với hầu hết các mạng LAN) được ghi trong </a:t>
            </a:r>
            <a:r xmlns:a="http://schemas.openxmlformats.org/drawingml/2006/main">
              <a:rPr lang="vi" sz="2000" dirty="0" smtClean="0"/>
              <a:t>N</a:t>
            </a:r>
            <a:r xmlns:a="http://schemas.openxmlformats.org/drawingml/2006/main">
              <a:rPr lang="vi" sz="100" dirty="0" smtClean="0"/>
              <a:t> </a:t>
            </a:r>
            <a:r xmlns:a="http://schemas.openxmlformats.org/drawingml/2006/main">
              <a:rPr lang="vi" sz="2000" dirty="0" smtClean="0"/>
              <a:t>Tôi</a:t>
            </a:r>
            <a:r xmlns:a="http://schemas.openxmlformats.org/drawingml/2006/main">
              <a:rPr lang="vi" sz="100" dirty="0" smtClean="0"/>
              <a:t> </a:t>
            </a:r>
            <a:r xmlns:a="http://schemas.openxmlformats.org/drawingml/2006/main">
              <a:rPr lang="vi" sz="2000" dirty="0" smtClean="0"/>
              <a:t>CR</a:t>
            </a:r>
            <a:r xmlns:a="http://schemas.openxmlformats.org/drawingml/2006/main">
              <a:rPr lang="vi" sz="100" dirty="0" smtClean="0"/>
              <a:t> </a:t>
            </a:r>
            <a:r xmlns:a="http://schemas.openxmlformats.org/drawingml/2006/main">
              <a:rPr lang="vi" sz="2000" dirty="0" smtClean="0"/>
              <a:t>Ô</a:t>
            </a:r>
            <a:r xmlns:a="http://schemas.openxmlformats.org/drawingml/2006/main">
              <a:rPr lang="vi" sz="100" dirty="0" smtClean="0"/>
              <a:t> </a:t>
            </a:r>
            <a:r xmlns:a="http://schemas.openxmlformats.org/drawingml/2006/main">
              <a:rPr lang="vi" sz="2000" dirty="0" smtClean="0"/>
              <a:t>M </a:t>
            </a:r>
            <a:r xmlns:a="http://schemas.openxmlformats.org/drawingml/2006/main">
              <a:rPr lang="vi" sz="2000" dirty="0"/>
              <a:t>, đôi khi cũng có thể cài đặt phần mềm</a:t>
            </a:r>
          </a:p>
          <a:p>
            <a:pPr xmlns:a="http://schemas.openxmlformats.org/drawingml/2006/main" lvl="1">
              <a:defRPr/>
            </a:pPr>
            <a:r xmlns:a="http://schemas.openxmlformats.org/drawingml/2006/main">
              <a:rPr lang="vi" sz="2000" dirty="0"/>
              <a:t>ví dụ: </a:t>
            </a:r>
            <a:r xmlns:a="http://schemas.openxmlformats.org/drawingml/2006/main">
              <a:rPr lang="vi" sz="2000" dirty="0" smtClean="0"/>
              <a:t>1 A-2 FB</a:t>
            </a:r>
            <a:r xmlns:a="http://schemas.openxmlformats.org/drawingml/2006/main">
              <a:rPr lang="vi" sz="100" dirty="0" smtClean="0"/>
              <a:t> </a:t>
            </a:r>
            <a:r xmlns:a="http://schemas.openxmlformats.org/drawingml/2006/main">
              <a:rPr lang="vi" sz="2000" dirty="0" smtClean="0"/>
              <a:t>B-76-09-A</a:t>
            </a:r>
            <a:r xmlns:a="http://schemas.openxmlformats.org/drawingml/2006/main">
              <a:rPr lang="vi" sz="100" dirty="0" smtClean="0"/>
              <a:t> </a:t>
            </a:r>
            <a:r xmlns:a="http://schemas.openxmlformats.org/drawingml/2006/main">
              <a:rPr lang="vi" sz="2000" dirty="0" smtClean="0"/>
              <a:t>Đ.</a:t>
            </a:r>
            <a:endParaRPr xmlns:a="http://schemas.openxmlformats.org/drawingml/2006/main" lang="en-US" sz="2000" dirty="0"/>
          </a:p>
        </p:txBody>
      </p:sp>
      <p:pic>
        <p:nvPicPr>
          <p:cNvPr id="5" name="Picture 4" descr="Hexidecimal, base 16 notation, each numeral represents 4 bits."/>
          <p:cNvPicPr>
            <a:picLocks noChangeAspect="1"/>
          </p:cNvPicPr>
          <p:nvPr/>
        </p:nvPicPr>
        <p:blipFill>
          <a:blip r:embed="rId3"/>
          <a:stretch>
            <a:fillRect/>
          </a:stretch>
        </p:blipFill>
        <p:spPr>
          <a:xfrm>
            <a:off x="602882" y="5371410"/>
            <a:ext cx="3890141" cy="972535"/>
          </a:xfrm>
          <a:prstGeom prst="rect">
            <a:avLst/>
          </a:prstGeom>
        </p:spPr>
      </p:pic>
    </p:spTree>
    <p:extLst>
      <p:ext uri="{BB962C8B-B14F-4D97-AF65-F5344CB8AC3E}">
        <p14:creationId xmlns:p14="http://schemas.microsoft.com/office/powerpoint/2010/main" val="7362416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Địa chỉ LAN và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smtClean="0"/>
              <a:t>P</a:t>
            </a:r>
            <a:endParaRPr xmlns:a="http://schemas.openxmlformats.org/drawingml/2006/main" lang="en-IN" dirty="0"/>
          </a:p>
        </p:txBody>
      </p:sp>
      <p:sp>
        <p:nvSpPr>
          <p:cNvPr id="3" name="Text Placeholder 2"/>
          <p:cNvSpPr>
            <a:spLocks noGrp="1"/>
          </p:cNvSpPr>
          <p:nvPr>
            <p:ph type="body" idx="1"/>
          </p:nvPr>
        </p:nvSpPr>
        <p:spPr>
          <a:xfrm>
            <a:off x="457200" y="1600201"/>
            <a:ext cx="8229600" cy="492760"/>
          </a:xfrm>
        </p:spPr>
        <p:txBody>
          <a:bodyPr/>
          <a:lstStyle/>
          <a:p>
            <a:pPr xmlns:a="http://schemas.openxmlformats.org/drawingml/2006/main" marL="0" indent="0">
              <a:buNone/>
            </a:pPr>
            <a:r xmlns:a="http://schemas.openxmlformats.org/drawingml/2006/main">
              <a:rPr lang="vi" dirty="0"/>
              <a:t>mỗi bộ điều hợp trên </a:t>
            </a:r>
            <a:r xmlns:a="http://schemas.openxmlformats.org/drawingml/2006/main">
              <a:rPr lang="vi" dirty="0" smtClean="0"/>
              <a:t>mạng LAN có </a:t>
            </a:r>
            <a:r xmlns:a="http://schemas.openxmlformats.org/drawingml/2006/main">
              <a:rPr lang="vi" dirty="0" smtClean="0"/>
              <a:t>địa chỉ </a:t>
            </a:r>
            <a:endParaRPr xmlns:a="http://schemas.openxmlformats.org/drawingml/2006/main" lang="en-US" dirty="0"/>
            <a:r xmlns:a="http://schemas.openxmlformats.org/drawingml/2006/main">
              <a:rPr lang="vi" b="1" dirty="0" smtClean="0">
                <a:solidFill>
                  <a:schemeClr val="tx1"/>
                </a:solidFill>
              </a:rPr>
              <a:t>LAN </a:t>
            </a:r>
            <a:r xmlns:a="http://schemas.openxmlformats.org/drawingml/2006/main">
              <a:rPr lang="vi" dirty="0"/>
              <a:t>duy nhất</a:t>
            </a:r>
          </a:p>
        </p:txBody>
      </p:sp>
      <p:pic>
        <p:nvPicPr>
          <p:cNvPr id="4" name="Picture 3" descr="A diagram connects 4 P C’s to the center, L A N, wired or wireless. Each P C has a series of numbers, and is connected via an adapter. From the top moving clockwise. 1. 1 A hyphen 2 F hyphen B B hyphen 76 hyphen 0 9 hyphen A D. 2. 58 hyphen 23 hyphen D 7 hyphen F A hyphen 20 hyphen B0. 3. 0C hyphen C 4 hyphen 11 hyphen 6 F hyphen E 3 hyphen 96. 4.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2537404"/>
            <a:ext cx="6390970" cy="3732640"/>
          </a:xfrm>
          <a:prstGeom prst="rect">
            <a:avLst/>
          </a:prstGeom>
        </p:spPr>
      </p:pic>
    </p:spTree>
    <p:extLst>
      <p:ext uri="{BB962C8B-B14F-4D97-AF65-F5344CB8AC3E}">
        <p14:creationId xmlns:p14="http://schemas.microsoft.com/office/powerpoint/2010/main" val="344158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Địa chỉ mạng LAN</a:t>
            </a:r>
            <a:endParaRPr xmlns:a="http://schemas.openxmlformats.org/drawingml/2006/main" lang="en-IN" dirty="0"/>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sz="2200" dirty="0" smtClean="0"/>
              <a:t>MAC </a:t>
            </a:r>
            <a:r xmlns:a="http://schemas.openxmlformats.org/drawingml/2006/main">
              <a:rPr lang="vi" sz="2200" dirty="0"/>
              <a:t>do </a:t>
            </a:r>
            <a:r xmlns:a="http://schemas.openxmlformats.org/drawingml/2006/main">
              <a:rPr lang="vi" sz="2200" dirty="0" smtClean="0"/>
              <a:t>tôi quản lý</a:t>
            </a:r>
            <a:r xmlns:a="http://schemas.openxmlformats.org/drawingml/2006/main">
              <a:rPr lang="vi" sz="100" dirty="0" smtClean="0"/>
              <a:t> </a:t>
            </a:r>
            <a:r xmlns:a="http://schemas.openxmlformats.org/drawingml/2006/main">
              <a:rPr lang="vi" sz="2200" dirty="0" smtClean="0"/>
              <a:t>e</a:t>
            </a:r>
            <a:r xmlns:a="http://schemas.openxmlformats.org/drawingml/2006/main">
              <a:rPr lang="vi" sz="100" dirty="0" smtClean="0"/>
              <a:t> </a:t>
            </a:r>
            <a:r xmlns:a="http://schemas.openxmlformats.org/drawingml/2006/main">
              <a:rPr lang="vi" sz="2200" dirty="0" smtClean="0"/>
              <a:t>e</a:t>
            </a:r>
            <a:r xmlns:a="http://schemas.openxmlformats.org/drawingml/2006/main">
              <a:rPr lang="vi" sz="100" dirty="0" smtClean="0"/>
              <a:t> </a:t>
            </a:r>
            <a:r xmlns:a="http://schemas.openxmlformats.org/drawingml/2006/main">
              <a:rPr lang="vi" sz="2200" dirty="0" smtClean="0"/>
              <a:t>e</a:t>
            </a:r>
            <a:endParaRPr xmlns:a="http://schemas.openxmlformats.org/drawingml/2006/main" lang="en-US" sz="2200" dirty="0"/>
          </a:p>
          <a:p>
            <a:pPr xmlns:a="http://schemas.openxmlformats.org/drawingml/2006/main">
              <a:defRPr/>
            </a:pPr>
            <a:r xmlns:a="http://schemas.openxmlformats.org/drawingml/2006/main">
              <a:rPr lang="vi" sz="2200" dirty="0"/>
              <a:t>nhà sản xuất mua một phần không gian địa chỉ </a:t>
            </a:r>
            <a:r xmlns:a="http://schemas.openxmlformats.org/drawingml/2006/main">
              <a:rPr lang="vi" sz="2200" dirty="0" smtClean="0"/>
              <a:t>MAC </a:t>
            </a:r>
            <a:r xmlns:a="http://schemas.openxmlformats.org/drawingml/2006/main">
              <a:rPr lang="vi" sz="2200" dirty="0"/>
              <a:t>(để đảm bảo tính duy nhất)</a:t>
            </a:r>
          </a:p>
          <a:p>
            <a:pPr xmlns:a="http://schemas.openxmlformats.org/drawingml/2006/main">
              <a:defRPr/>
            </a:pPr>
            <a:r xmlns:a="http://schemas.openxmlformats.org/drawingml/2006/main">
              <a:rPr lang="vi" sz="2200" dirty="0"/>
              <a:t>sự giống nhau:</a:t>
            </a:r>
          </a:p>
          <a:p>
            <a:pPr xmlns:a="http://schemas.openxmlformats.org/drawingml/2006/main" lvl="1">
              <a:defRPr/>
            </a:pPr>
            <a:r xmlns:a="http://schemas.openxmlformats.org/drawingml/2006/main">
              <a:rPr lang="vi" sz="2200" dirty="0" smtClean="0"/>
              <a:t>MAC </a:t>
            </a:r>
            <a:r xmlns:a="http://schemas.openxmlformats.org/drawingml/2006/main">
              <a:rPr lang="vi" sz="2200" dirty="0"/>
              <a:t>: như Số an sinh xã hội</a:t>
            </a:r>
          </a:p>
          <a:p>
            <a:pPr xmlns:a="http://schemas.openxmlformats.org/drawingml/2006/main" lvl="1">
              <a:defRPr/>
            </a:pPr>
            <a:r xmlns:a="http://schemas.openxmlformats.org/drawingml/2006/main">
              <a:rPr lang="vi" sz="2200" dirty="0" smtClean="0"/>
              <a:t>Tôi</a:t>
            </a:r>
            <a:r xmlns:a="http://schemas.openxmlformats.org/drawingml/2006/main">
              <a:rPr lang="vi" sz="100" dirty="0" smtClean="0"/>
              <a:t> Địa chỉ </a:t>
            </a:r>
            <a:r xmlns:a="http://schemas.openxmlformats.org/drawingml/2006/main">
              <a:rPr lang="vi" sz="2200" dirty="0" smtClean="0"/>
              <a:t>P </a:t>
            </a:r>
            <a:r xmlns:a="http://schemas.openxmlformats.org/drawingml/2006/main">
              <a:rPr lang="vi" sz="2200" dirty="0"/>
              <a:t>: như địa chỉ bưu chính</a:t>
            </a:r>
          </a:p>
          <a:p>
            <a:pPr xmlns:a="http://schemas.openxmlformats.org/drawingml/2006/main">
              <a:defRPr/>
            </a:pPr>
            <a:r xmlns:a="http://schemas.openxmlformats.org/drawingml/2006/main">
              <a:rPr lang="vi" sz="2200" dirty="0"/>
              <a:t> </a:t>
            </a:r>
            <a:r xmlns:a="http://schemas.openxmlformats.org/drawingml/2006/main">
              <a:rPr lang="vi" sz="2200" dirty="0"/>
              <a:t>Địa chỉ phẳng </a:t>
            </a:r>
            <a:r xmlns:a="http://schemas.openxmlformats.org/drawingml/2006/main">
              <a:rPr lang="vi" sz="2200" dirty="0" smtClean="0"/>
              <a:t>MAC </a:t>
            </a:r>
            <a:r xmlns:a="http://schemas.openxmlformats.org/drawingml/2006/main">
              <a:rPr lang="vi" sz="2200" dirty="0" smtClean="0">
                <a:ea typeface="MS Mincho" charset="0"/>
                <a:cs typeface="MS Mincho" charset="0"/>
              </a:rPr>
              <a:t>→ </a:t>
            </a:r>
            <a:r xmlns:a="http://schemas.openxmlformats.org/drawingml/2006/main">
              <a:rPr lang="vi" sz="2200" dirty="0" smtClean="0"/>
              <a:t>tính di động</a:t>
            </a:r>
            <a:endParaRPr xmlns:a="http://schemas.openxmlformats.org/drawingml/2006/main" lang="en-US" sz="2200" dirty="0"/>
          </a:p>
          <a:p>
            <a:pPr xmlns:a="http://schemas.openxmlformats.org/drawingml/2006/main" lvl="1">
              <a:defRPr/>
            </a:pPr>
            <a:r xmlns:a="http://schemas.openxmlformats.org/drawingml/2006/main">
              <a:rPr lang="vi" sz="2200" dirty="0"/>
              <a:t>có thể di chuyển </a:t>
            </a:r>
            <a:r xmlns:a="http://schemas.openxmlformats.org/drawingml/2006/main">
              <a:rPr lang="vi" sz="2200" dirty="0"/>
              <a:t>card </a:t>
            </a:r>
            <a:r xmlns:a="http://schemas.openxmlformats.org/drawingml/2006/main">
              <a:rPr lang="vi" sz="2200" dirty="0" smtClean="0"/>
              <a:t>mạng LAN từ </a:t>
            </a:r>
            <a:r xmlns:a="http://schemas.openxmlformats.org/drawingml/2006/main">
              <a:rPr lang="vi" sz="2200" dirty="0" smtClean="0"/>
              <a:t>mạng LAN này </a:t>
            </a:r>
            <a:r xmlns:a="http://schemas.openxmlformats.org/drawingml/2006/main">
              <a:rPr lang="vi" sz="2200" dirty="0"/>
              <a:t>sang mạng LAN khác</a:t>
            </a:r>
          </a:p>
          <a:p>
            <a:pPr xmlns:a="http://schemas.openxmlformats.org/drawingml/2006/main">
              <a:defRPr/>
            </a:pPr>
            <a:r xmlns:a="http://schemas.openxmlformats.org/drawingml/2006/main">
              <a:rPr lang="vi" sz="2200" dirty="0" smtClean="0"/>
              <a:t>Tôi</a:t>
            </a:r>
            <a:r xmlns:a="http://schemas.openxmlformats.org/drawingml/2006/main">
              <a:rPr lang="vi" sz="100" dirty="0" smtClean="0"/>
              <a:t> </a:t>
            </a:r>
            <a:r xmlns:a="http://schemas.openxmlformats.org/drawingml/2006/main">
              <a:rPr lang="vi" sz="2200" dirty="0"/>
              <a:t>Địa chỉ phân cấp </a:t>
            </a:r>
            <a:r xmlns:a="http://schemas.openxmlformats.org/drawingml/2006/main">
              <a:rPr lang="vi" sz="2200" dirty="0" smtClean="0"/>
              <a:t>P </a:t>
            </a:r>
            <a:r xmlns:a="http://schemas.openxmlformats.org/drawingml/2006/main">
              <a:rPr lang="vi" sz="2200" b="1" i="0" dirty="0"/>
              <a:t>không </a:t>
            </a:r>
            <a:r xmlns:a="http://schemas.openxmlformats.org/drawingml/2006/main">
              <a:rPr lang="vi" sz="2200" dirty="0"/>
              <a:t>di động</a:t>
            </a:r>
          </a:p>
          <a:p>
            <a:pPr xmlns:a="http://schemas.openxmlformats.org/drawingml/2006/main" lvl="1">
              <a:defRPr/>
            </a:pPr>
            <a:r xmlns:a="http://schemas.openxmlformats.org/drawingml/2006/main">
              <a:rPr lang="vi" sz="2200" dirty="0"/>
              <a:t>địa chỉ phụ thuộc vào </a:t>
            </a:r>
            <a:r xmlns:a="http://schemas.openxmlformats.org/drawingml/2006/main">
              <a:rPr lang="vi" sz="2200" dirty="0" smtClean="0"/>
              <a:t>tôi</a:t>
            </a:r>
            <a:r xmlns:a="http://schemas.openxmlformats.org/drawingml/2006/main">
              <a:rPr lang="vi" sz="100" dirty="0" smtClean="0"/>
              <a:t> Mạng con </a:t>
            </a:r>
            <a:r xmlns:a="http://schemas.openxmlformats.org/drawingml/2006/main">
              <a:rPr lang="vi" sz="2200" dirty="0" smtClean="0"/>
              <a:t>P </a:t>
            </a:r>
            <a:r xmlns:a="http://schemas.openxmlformats.org/drawingml/2006/main">
              <a:rPr lang="vi" sz="2200" dirty="0"/>
              <a:t>mà nút được </a:t>
            </a:r>
            <a:r xmlns:a="http://schemas.openxmlformats.org/drawingml/2006/main">
              <a:rPr lang="vi" sz="2200" dirty="0" smtClean="0"/>
              <a:t>gắn vào</a:t>
            </a:r>
            <a:endParaRPr xmlns:a="http://schemas.openxmlformats.org/drawingml/2006/main" lang="en-US" sz="2200" dirty="0"/>
          </a:p>
        </p:txBody>
      </p:sp>
    </p:spTree>
    <p:extLst>
      <p:ext uri="{BB962C8B-B14F-4D97-AF65-F5344CB8AC3E}">
        <p14:creationId xmlns:p14="http://schemas.microsoft.com/office/powerpoint/2010/main" val="124651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Một</a:t>
            </a:r>
            <a:r xmlns:a="http://schemas.openxmlformats.org/drawingml/2006/main">
              <a:rPr lang="vi" sz="100" dirty="0"/>
              <a:t> </a:t>
            </a:r>
            <a:r xmlns:a="http://schemas.openxmlformats.org/drawingml/2006/main">
              <a:rPr lang="vi" dirty="0"/>
              <a:t>r</a:t>
            </a:r>
            <a:r xmlns:a="http://schemas.openxmlformats.org/drawingml/2006/main">
              <a:rPr lang="vi" sz="100" dirty="0"/>
              <a:t> </a:t>
            </a:r>
            <a:r xmlns:a="http://schemas.openxmlformats.org/drawingml/2006/main">
              <a:rPr lang="vi" dirty="0"/>
              <a:t>P: Giao thức phân giải địa chỉ</a:t>
            </a:r>
          </a:p>
        </p:txBody>
      </p:sp>
      <p:sp>
        <p:nvSpPr>
          <p:cNvPr id="4" name="Text Placeholder 3"/>
          <p:cNvSpPr>
            <a:spLocks noGrp="1"/>
          </p:cNvSpPr>
          <p:nvPr>
            <p:ph type="body" idx="1"/>
          </p:nvPr>
        </p:nvSpPr>
        <p:spPr>
          <a:xfrm>
            <a:off x="457200" y="1600200"/>
            <a:ext cx="4295776" cy="1209675"/>
          </a:xfrm>
        </p:spPr>
        <p:txBody>
          <a:bodyPr/>
          <a:lstStyle/>
          <a:p>
            <a:pPr xmlns:a="http://schemas.openxmlformats.org/drawingml/2006/main" marL="0" indent="0">
              <a:buNone/>
              <a:defRPr/>
            </a:pPr>
            <a:r xmlns:a="http://schemas.openxmlformats.org/drawingml/2006/main">
              <a:rPr lang="vi" sz="2000" b="1" dirty="0">
                <a:solidFill>
                  <a:schemeClr val="tx1"/>
                </a:solidFill>
                <a:latin typeface="+mn-lt"/>
              </a:rPr>
              <a:t>Câu hỏi: </a:t>
            </a:r>
            <a:r xmlns:a="http://schemas.openxmlformats.org/drawingml/2006/main">
              <a:rPr lang="vi" sz="2000" dirty="0">
                <a:latin typeface="+mn-lt"/>
              </a:rPr>
              <a:t>cách </a:t>
            </a:r>
            <a:r xmlns:a="http://schemas.openxmlformats.org/drawingml/2006/main">
              <a:rPr lang="vi" sz="2000" dirty="0" smtClean="0">
                <a:latin typeface="+mn-lt"/>
              </a:rPr>
              <a:t>xác định M của giao diện</a:t>
            </a:r>
            <a:r xmlns:a="http://schemas.openxmlformats.org/drawingml/2006/main">
              <a:rPr lang="vi" sz="100" dirty="0" smtClean="0">
                <a:latin typeface="+mn-lt"/>
              </a:rPr>
              <a:t> </a:t>
            </a:r>
            <a:r xmlns:a="http://schemas.openxmlformats.org/drawingml/2006/main">
              <a:rPr lang="vi" sz="2000" dirty="0" smtClean="0">
                <a:latin typeface="+mn-lt"/>
              </a:rPr>
              <a:t>Một</a:t>
            </a:r>
            <a:r xmlns:a="http://schemas.openxmlformats.org/drawingml/2006/main">
              <a:rPr lang="vi" sz="100" dirty="0" smtClean="0">
                <a:latin typeface="+mn-lt"/>
              </a:rPr>
              <a:t> Địa chỉ </a:t>
            </a:r>
            <a:r xmlns:a="http://schemas.openxmlformats.org/drawingml/2006/main">
              <a:rPr lang="vi" sz="2000" dirty="0" smtClean="0">
                <a:latin typeface="+mn-lt"/>
              </a:rPr>
              <a:t>C </a:t>
            </a:r>
            <a:r xmlns:a="http://schemas.openxmlformats.org/drawingml/2006/main">
              <a:rPr lang="vi" sz="2000" dirty="0">
                <a:latin typeface="+mn-lt"/>
              </a:rPr>
              <a:t>, biết địa chỉ IP của nó </a:t>
            </a:r>
            <a:r xmlns:a="http://schemas.openxmlformats.org/drawingml/2006/main">
              <a:rPr lang="vi" sz="2000" dirty="0" smtClean="0">
                <a:latin typeface="+mn-lt"/>
              </a:rPr>
              <a:t>?</a:t>
            </a:r>
            <a:endParaRPr xmlns:a="http://schemas.openxmlformats.org/drawingml/2006/main" lang="en-US" sz="2000" dirty="0">
              <a:latin typeface="+mn-lt"/>
            </a:endParaRPr>
          </a:p>
        </p:txBody>
      </p:sp>
      <p:pic>
        <p:nvPicPr>
          <p:cNvPr id="6" name="Picture 5" descr="A diagram connects 4 P C’s to the center, L A N, wired or wireless. Each P C has a series of numbers, and is connected via an adapter, which also have a series of numbers. From the top moving clockwise. 1 P C. 137 period 196 period 7 period 78. 1 adapter. 1 A hyphen 2 F hyphen B B hyphen 76 hyphen 0 9 hyphen A D. 2 P C. 137 period 196 period 7 period 14. 2 adapter. 58 hyphen 23 hyphen D 7 hyphen F A hyphen 20 hyphen B0. 3 P C. 137 period 196 period 7 period 88. 3 adapter. 0C hyphen C 4 hyphen 11 hyphen 6 F hyphen E 3 hyphen 96. 4 P C. 137 period 196 period 7 period 23. 4 adapter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66" y="3170171"/>
            <a:ext cx="4131368" cy="2860809"/>
          </a:xfrm>
          <a:prstGeom prst="rect">
            <a:avLst/>
          </a:prstGeom>
        </p:spPr>
      </p:pic>
      <p:sp>
        <p:nvSpPr>
          <p:cNvPr id="5" name="Text Placeholder 4"/>
          <p:cNvSpPr>
            <a:spLocks noGrp="1"/>
          </p:cNvSpPr>
          <p:nvPr>
            <p:ph type="body" idx="2"/>
          </p:nvPr>
        </p:nvSpPr>
        <p:spPr>
          <a:xfrm>
            <a:off x="5248275" y="1600200"/>
            <a:ext cx="3438525" cy="4430780"/>
          </a:xfrm>
        </p:spPr>
        <p:txBody>
          <a:bodyPr/>
          <a:lstStyle/>
          <a:p>
            <a:pPr xmlns:a="http://schemas.openxmlformats.org/drawingml/2006/main" marL="0" indent="0">
              <a:buFont typeface="Wingdings" charset="0"/>
              <a:buNone/>
              <a:defRPr/>
            </a:pPr>
            <a:r xmlns:a="http://schemas.openxmlformats.org/drawingml/2006/main">
              <a:rPr lang="vi" sz="2000" b="1" dirty="0" smtClean="0">
                <a:solidFill>
                  <a:schemeClr val="tx1"/>
                </a:solidFill>
                <a:latin typeface="+mn-lt"/>
              </a:rPr>
              <a:t>Một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r</a:t>
            </a:r>
            <a:r xmlns:a="http://schemas.openxmlformats.org/drawingml/2006/main">
              <a:rPr lang="vi" sz="100" b="1" dirty="0" smtClean="0">
                <a:solidFill>
                  <a:schemeClr val="tx1"/>
                </a:solidFill>
                <a:latin typeface="+mn-lt"/>
              </a:rPr>
              <a:t> Bảng </a:t>
            </a:r>
            <a:r xmlns:a="http://schemas.openxmlformats.org/drawingml/2006/main">
              <a:rPr lang="vi" sz="2000" b="1" dirty="0" smtClean="0">
                <a:solidFill>
                  <a:schemeClr val="tx1"/>
                </a:solidFill>
                <a:latin typeface="+mn-lt"/>
              </a:rPr>
              <a:t>chữ P </a:t>
            </a:r>
            <a:r xmlns:a="http://schemas.openxmlformats.org/drawingml/2006/main">
              <a:rPr lang="vi" sz="2000" b="1" dirty="0">
                <a:solidFill>
                  <a:schemeClr val="tx1"/>
                </a:solidFill>
                <a:latin typeface="+mn-lt"/>
              </a:rPr>
              <a:t>:</a:t>
            </a:r>
            <a:r xmlns:a="http://schemas.openxmlformats.org/drawingml/2006/main">
              <a:rPr lang="vi" sz="2000" i="1" dirty="0">
                <a:solidFill>
                  <a:srgbClr val="CC0000"/>
                </a:solidFill>
                <a:latin typeface="+mn-lt"/>
              </a:rPr>
              <a:t> </a:t>
            </a:r>
            <a:r xmlns:a="http://schemas.openxmlformats.org/drawingml/2006/main">
              <a:rPr lang="vi" sz="2000" dirty="0">
                <a:latin typeface="+mn-lt"/>
              </a:rPr>
              <a:t>mỗi </a:t>
            </a:r>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a:latin typeface="+mn-lt"/>
              </a:rPr>
              <a:t>Nút </a:t>
            </a:r>
            <a:r xmlns:a="http://schemas.openxmlformats.org/drawingml/2006/main">
              <a:rPr lang="vi" sz="2000" dirty="0" smtClean="0">
                <a:latin typeface="+mn-lt"/>
              </a:rPr>
              <a:t>P (máy chủ, bộ định tuyến) trên </a:t>
            </a:r>
            <a:r xmlns:a="http://schemas.openxmlformats.org/drawingml/2006/main">
              <a:rPr lang="vi" sz="2000" dirty="0" smtClean="0">
                <a:latin typeface="+mn-lt"/>
              </a:rPr>
              <a:t>mạng LAN </a:t>
            </a:r>
            <a:r xmlns:a="http://schemas.openxmlformats.org/drawingml/2006/main">
              <a:rPr lang="vi" sz="2000" dirty="0">
                <a:latin typeface="+mn-lt"/>
              </a:rPr>
              <a:t>có bảng</a:t>
            </a:r>
          </a:p>
          <a:p>
            <a:pPr xmlns:a="http://schemas.openxmlformats.org/drawingml/2006/main" lvl="1">
              <a:defRPr/>
            </a:pPr>
            <a:r xmlns:a="http://schemas.openxmlformats.org/drawingml/2006/main">
              <a:rPr lang="vi" sz="2000" dirty="0" smtClean="0">
                <a:latin typeface="+mn-lt"/>
              </a:rPr>
              <a:t>Tôi</a:t>
            </a:r>
            <a:r xmlns:a="http://schemas.openxmlformats.org/drawingml/2006/main">
              <a:rPr lang="vi" sz="100" dirty="0" smtClean="0">
                <a:latin typeface="+mn-lt"/>
              </a:rPr>
              <a:t> </a:t>
            </a:r>
            <a:r xmlns:a="http://schemas.openxmlformats.org/drawingml/2006/main">
              <a:rPr lang="vi" sz="2000" dirty="0">
                <a:latin typeface="+mn-lt"/>
              </a:rPr>
              <a:t>Ánh xạ địa chỉ </a:t>
            </a:r>
            <a:r xmlns:a="http://schemas.openxmlformats.org/drawingml/2006/main">
              <a:rPr lang="vi" sz="2000" dirty="0" smtClean="0">
                <a:latin typeface="+mn-lt"/>
              </a:rPr>
              <a:t>P/MAC cho một số </a:t>
            </a:r>
            <a:r xmlns:a="http://schemas.openxmlformats.org/drawingml/2006/main">
              <a:rPr lang="vi" sz="2000" dirty="0">
                <a:latin typeface="+mn-lt"/>
              </a:rPr>
              <a:t>nút </a:t>
            </a:r>
            <a:r xmlns:a="http://schemas.openxmlformats.org/drawingml/2006/main">
              <a:rPr lang="vi" sz="2000" dirty="0" smtClean="0">
                <a:latin typeface="+mn-lt"/>
              </a:rPr>
              <a:t>mạng LAN </a:t>
            </a:r>
            <a:r xmlns:a="http://schemas.openxmlformats.org/drawingml/2006/main">
              <a:rPr lang="vi" sz="2000" dirty="0" smtClean="0">
                <a:latin typeface="+mn-lt"/>
              </a:rPr>
              <a:t>:</a:t>
            </a:r>
          </a:p>
          <a:p>
            <a:pPr xmlns:a="http://schemas.openxmlformats.org/drawingml/2006/main" marL="714375" lvl="1" indent="0">
              <a:buNone/>
              <a:defRPr/>
            </a:pPr>
            <a:r xmlns:a="http://schemas.openxmlformats.org/drawingml/2006/main">
              <a:rPr lang="vi" sz="2000" b="1" dirty="0" smtClean="0">
                <a:solidFill>
                  <a:schemeClr val="tx1"/>
                </a:solidFill>
                <a:latin typeface="+mn-lt"/>
              </a:rPr>
              <a:t>&lt; tôi</a:t>
            </a:r>
            <a:r xmlns:a="http://schemas.openxmlformats.org/drawingml/2006/main">
              <a:rPr lang="vi" sz="100" b="1" dirty="0" smtClean="0">
                <a:solidFill>
                  <a:schemeClr val="tx1"/>
                </a:solidFill>
                <a:latin typeface="+mn-lt"/>
              </a:rPr>
              <a:t> địa chỉ </a:t>
            </a:r>
            <a:r xmlns:a="http://schemas.openxmlformats.org/drawingml/2006/main">
              <a:rPr lang="vi" sz="2000" b="1" dirty="0" smtClean="0">
                <a:solidFill>
                  <a:schemeClr val="tx1"/>
                </a:solidFill>
                <a:latin typeface="+mn-lt"/>
              </a:rPr>
              <a:t>P </a:t>
            </a:r>
            <a:r xmlns:a="http://schemas.openxmlformats.org/drawingml/2006/main">
              <a:rPr lang="vi" sz="2000" b="1" dirty="0">
                <a:solidFill>
                  <a:schemeClr val="tx1"/>
                </a:solidFill>
                <a:latin typeface="+mn-lt"/>
              </a:rPr>
              <a:t>; địa chỉ </a:t>
            </a:r>
            <a:r xmlns:a="http://schemas.openxmlformats.org/drawingml/2006/main">
              <a:rPr lang="vi" sz="2000" b="1" dirty="0" smtClean="0">
                <a:solidFill>
                  <a:schemeClr val="tx1"/>
                </a:solidFill>
                <a:latin typeface="+mn-lt"/>
              </a:rPr>
              <a:t>MAC </a:t>
            </a:r>
            <a:r xmlns:a="http://schemas.openxmlformats.org/drawingml/2006/main">
              <a:rPr lang="vi" sz="2000" b="1" dirty="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L </a:t>
            </a:r>
            <a:r xmlns:a="http://schemas.openxmlformats.org/drawingml/2006/main">
              <a:rPr lang="vi" sz="2000" b="1" dirty="0">
                <a:solidFill>
                  <a:schemeClr val="tx1"/>
                </a:solidFill>
                <a:latin typeface="+mn-lt"/>
              </a:rPr>
              <a:t>&gt;</a:t>
            </a:r>
          </a:p>
          <a:p>
            <a:pPr xmlns:a="http://schemas.openxmlformats.org/drawingml/2006/main" lvl="1">
              <a:defRPr/>
            </a:pPr>
            <a:r xmlns:a="http://schemas.openxmlformats.org/drawingml/2006/main">
              <a:rPr lang="vi" sz="2000" dirty="0" smtClean="0">
                <a:latin typeface="+mn-lt"/>
              </a:rPr>
              <a:t>t</a:t>
            </a:r>
            <a:r xmlns:a="http://schemas.openxmlformats.org/drawingml/2006/main">
              <a:rPr lang="vi" sz="100" dirty="0" smtClean="0">
                <a:latin typeface="+mn-lt"/>
              </a:rPr>
              <a:t> </a:t>
            </a:r>
            <a:r xmlns:a="http://schemas.openxmlformats.org/drawingml/2006/main">
              <a:rPr lang="vi" sz="2000" dirty="0" smtClean="0">
                <a:latin typeface="+mn-lt"/>
              </a:rPr>
              <a:t>t</a:t>
            </a:r>
            <a:r xmlns:a="http://schemas.openxmlformats.org/drawingml/2006/main">
              <a:rPr lang="vi" sz="100" dirty="0" smtClean="0">
                <a:latin typeface="+mn-lt"/>
              </a:rPr>
              <a:t> </a:t>
            </a:r>
            <a:r xmlns:a="http://schemas.openxmlformats.org/drawingml/2006/main">
              <a:rPr lang="vi" sz="2000" dirty="0" smtClean="0">
                <a:latin typeface="+mn-lt"/>
              </a:rPr>
              <a:t>L </a:t>
            </a:r>
            <a:r xmlns:a="http://schemas.openxmlformats.org/drawingml/2006/main">
              <a:rPr lang="vi" sz="2000" dirty="0">
                <a:latin typeface="+mn-lt"/>
              </a:rPr>
              <a:t>(Time To Live): thời gian sau đó ánh xạ địa chỉ sẽ bị quên (thường là 20 phút </a:t>
            </a:r>
            <a:r xmlns:a="http://schemas.openxmlformats.org/drawingml/2006/main">
              <a:rPr lang="vi" sz="2000" dirty="0" smtClean="0">
                <a:latin typeface="+mn-lt"/>
              </a:rPr>
              <a:t>)</a:t>
            </a:r>
            <a:endParaRPr xmlns:a="http://schemas.openxmlformats.org/drawingml/2006/main" lang="en-US" sz="2000" dirty="0">
              <a:latin typeface="+mn-lt"/>
            </a:endParaRPr>
          </a:p>
        </p:txBody>
      </p:sp>
    </p:spTree>
    <p:extLst>
      <p:ext uri="{BB962C8B-B14F-4D97-AF65-F5344CB8AC3E}">
        <p14:creationId xmlns:p14="http://schemas.microsoft.com/office/powerpoint/2010/main" val="3790981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Giao thức </a:t>
            </a:r>
            <a:r xmlns:a="http://schemas.openxmlformats.org/drawingml/2006/main">
              <a:rPr lang="vi" dirty="0" smtClean="0"/>
              <a:t>P </a:t>
            </a:r>
            <a:r xmlns:a="http://schemas.openxmlformats.org/drawingml/2006/main">
              <a:rPr lang="vi" dirty="0"/>
              <a:t>: Cùng </a:t>
            </a:r>
            <a:r xmlns:a="http://schemas.openxmlformats.org/drawingml/2006/main">
              <a:rPr lang="vi" dirty="0" smtClean="0"/>
              <a:t>mạng LAN </a:t>
            </a:r>
            <a:r xmlns:a="http://schemas.openxmlformats.org/drawingml/2006/main">
              <a:rPr lang="vi" sz="2000" b="0" dirty="0"/>
              <a:t>(1 trên 2)</a:t>
            </a:r>
            <a:endParaRPr xmlns:a="http://schemas.openxmlformats.org/drawingml/2006/main" lang="en-IN" sz="2000" b="0" dirty="0"/>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dirty="0"/>
              <a:t>A muốn gửi datagram đến B</a:t>
            </a:r>
          </a:p>
          <a:p>
            <a:pPr xmlns:a="http://schemas.openxmlformats.org/drawingml/2006/main" marL="741600" lvl="1" indent="-284400">
              <a:defRPr/>
            </a:pPr>
            <a:r xmlns:a="http://schemas.openxmlformats.org/drawingml/2006/main">
              <a:rPr lang="vi" dirty="0" smtClean="0"/>
              <a:t>Địa chỉ MAC của B </a:t>
            </a:r>
            <a:r xmlns:a="http://schemas.openxmlformats.org/drawingml/2006/main">
              <a:rPr lang="vi" dirty="0"/>
              <a:t>không có trong </a:t>
            </a:r>
            <a:r xmlns:a="http://schemas.openxmlformats.org/drawingml/2006/main">
              <a:rPr lang="vi" dirty="0" smtClean="0"/>
              <a:t>A của A</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a:t>bảng </a:t>
            </a:r>
            <a:r xmlns:a="http://schemas.openxmlformats.org/drawingml/2006/main">
              <a:rPr lang="vi" dirty="0" smtClean="0"/>
              <a:t>P.</a:t>
            </a:r>
          </a:p>
          <a:p>
            <a:pPr xmlns:a="http://schemas.openxmlformats.org/drawingml/2006/main">
              <a:defRPr/>
            </a:pPr>
            <a:r xmlns:a="http://schemas.openxmlformats.org/drawingml/2006/main">
              <a:rPr lang="vi" dirty="0"/>
              <a:t>một </a:t>
            </a:r>
            <a:r xmlns:a="http://schemas.openxmlformats.org/drawingml/2006/main">
              <a:rPr lang="vi" b="1" dirty="0">
                <a:solidFill>
                  <a:schemeClr val="tx1"/>
                </a:solidFill>
              </a:rPr>
              <a:t>chương trình phát sóng</a:t>
            </a:r>
            <a:r xmlns:a="http://schemas.openxmlformats.org/drawingml/2006/main">
              <a:rPr lang="vi" dirty="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a:t>Gói truy vấn </a:t>
            </a:r>
            <a:r xmlns:a="http://schemas.openxmlformats.org/drawingml/2006/main">
              <a:rPr lang="vi" dirty="0" smtClean="0"/>
              <a:t>P , chứa </a:t>
            </a:r>
            <a:r xmlns:a="http://schemas.openxmlformats.org/drawingml/2006/main">
              <a:rPr lang="vi" dirty="0" smtClean="0"/>
              <a:t>I của B</a:t>
            </a:r>
            <a:r xmlns:a="http://schemas.openxmlformats.org/drawingml/2006/main">
              <a:rPr lang="vi" sz="100" dirty="0" smtClean="0"/>
              <a:t> </a:t>
            </a:r>
            <a:r xmlns:a="http://schemas.openxmlformats.org/drawingml/2006/main">
              <a:rPr lang="vi" dirty="0" smtClean="0"/>
              <a:t>địa chỉ p</a:t>
            </a:r>
            <a:endParaRPr xmlns:a="http://schemas.openxmlformats.org/drawingml/2006/main" lang="en-US" dirty="0"/>
          </a:p>
          <a:p>
            <a:pPr xmlns:a="http://schemas.openxmlformats.org/drawingml/2006/main" marL="741600" lvl="1" indent="-284400">
              <a:defRPr/>
            </a:pPr>
            <a:r xmlns:a="http://schemas.openxmlformats.org/drawingml/2006/main">
              <a:rPr lang="vi" dirty="0"/>
              <a:t>điểm đến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Địa chỉ </a:t>
            </a:r>
            <a:r xmlns:a="http://schemas.openxmlformats.org/drawingml/2006/main">
              <a:rPr lang="vi" dirty="0" smtClean="0"/>
              <a:t>C </a:t>
            </a:r>
            <a:r xmlns:a="http://schemas.openxmlformats.org/drawingml/2006/main">
              <a:rPr lang="vi" dirty="0"/>
              <a:t>= FF-FF-FF-FF-FF-FF</a:t>
            </a:r>
          </a:p>
          <a:p>
            <a:pPr xmlns:a="http://schemas.openxmlformats.org/drawingml/2006/main" marL="741600" lvl="1" indent="-284400">
              <a:defRPr/>
            </a:pPr>
            <a:r xmlns:a="http://schemas.openxmlformats.org/drawingml/2006/main">
              <a:rPr lang="vi" dirty="0"/>
              <a:t>tất cả các nút trên </a:t>
            </a:r>
            <a:r xmlns:a="http://schemas.openxmlformats.org/drawingml/2006/main">
              <a:rPr lang="vi" dirty="0" smtClean="0"/>
              <a:t>mạng LAN đều </a:t>
            </a:r>
            <a:r xmlns:a="http://schemas.openxmlformats.org/drawingml/2006/main">
              <a:rPr lang="vi" dirty="0"/>
              <a:t>nhận được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smtClean="0"/>
              <a:t>truy vấn P</a:t>
            </a:r>
            <a:endParaRPr xmlns:a="http://schemas.openxmlformats.org/drawingml/2006/main" lang="en-US" dirty="0"/>
          </a:p>
          <a:p>
            <a:pPr xmlns:a="http://schemas.openxmlformats.org/drawingml/2006/main">
              <a:defRPr/>
            </a:pPr>
            <a:r xmlns:a="http://schemas.openxmlformats.org/drawingml/2006/main">
              <a:rPr lang="vi" dirty="0"/>
              <a:t>B nhận </a:t>
            </a:r>
            <a:r xmlns:a="http://schemas.openxmlformats.org/drawingml/2006/main">
              <a:rPr lang="vi" dirty="0" smtClean="0"/>
              <a:t>A</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Gói </a:t>
            </a:r>
            <a:r xmlns:a="http://schemas.openxmlformats.org/drawingml/2006/main">
              <a:rPr lang="vi" dirty="0" smtClean="0"/>
              <a:t>P </a:t>
            </a:r>
            <a:r xmlns:a="http://schemas.openxmlformats.org/drawingml/2006/main">
              <a:rPr lang="vi" dirty="0"/>
              <a:t>, trả lời A với ( </a:t>
            </a:r>
            <a:r xmlns:a="http://schemas.openxmlformats.org/drawingml/2006/main">
              <a:rPr lang="vi" dirty="0" smtClean="0"/>
              <a:t>B's </a:t>
            </a:r>
            <a:r xmlns:a="http://schemas.openxmlformats.org/drawingml/2006/main">
              <a:rPr lang="vi" dirty="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a:t>địa chỉ </a:t>
            </a:r>
            <a:r xmlns:a="http://schemas.openxmlformats.org/drawingml/2006/main">
              <a:rPr lang="vi" dirty="0" smtClean="0"/>
              <a:t>C</a:t>
            </a:r>
          </a:p>
          <a:p>
            <a:pPr xmlns:a="http://schemas.openxmlformats.org/drawingml/2006/main" marL="741600" lvl="1" indent="-284400">
              <a:defRPr/>
            </a:pPr>
            <a:r xmlns:a="http://schemas.openxmlformats.org/drawingml/2006/main">
              <a:rPr lang="vi" dirty="0" smtClean="0"/>
              <a:t>khung </a:t>
            </a:r>
            <a:r xmlns:a="http://schemas.openxmlformats.org/drawingml/2006/main">
              <a:rPr lang="vi" dirty="0"/>
              <a:t>gửi đến địa chỉ </a:t>
            </a:r>
            <a:r xmlns:a="http://schemas.openxmlformats.org/drawingml/2006/main">
              <a:rPr lang="vi" dirty="0" smtClean="0"/>
              <a:t>MAC của A </a:t>
            </a:r>
            <a:r xmlns:a="http://schemas.openxmlformats.org/drawingml/2006/main">
              <a:rPr lang="vi" dirty="0"/>
              <a:t>(unicast </a:t>
            </a:r>
            <a:r xmlns:a="http://schemas.openxmlformats.org/drawingml/2006/main">
              <a:rPr lang="vi" dirty="0" smtClean="0"/>
              <a:t>)</a:t>
            </a:r>
          </a:p>
        </p:txBody>
      </p:sp>
    </p:spTree>
    <p:extLst>
      <p:ext uri="{BB962C8B-B14F-4D97-AF65-F5344CB8AC3E}">
        <p14:creationId xmlns:p14="http://schemas.microsoft.com/office/powerpoint/2010/main" val="41829147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Giao thức </a:t>
            </a:r>
            <a:r xmlns:a="http://schemas.openxmlformats.org/drawingml/2006/main">
              <a:rPr lang="vi" dirty="0" smtClean="0"/>
              <a:t>P </a:t>
            </a:r>
            <a:r xmlns:a="http://schemas.openxmlformats.org/drawingml/2006/main">
              <a:rPr lang="vi" dirty="0"/>
              <a:t>: Cùng </a:t>
            </a:r>
            <a:r xmlns:a="http://schemas.openxmlformats.org/drawingml/2006/main">
              <a:rPr lang="vi" dirty="0" smtClean="0"/>
              <a:t>mạng LAN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IN" sz="2000" b="0" dirty="0"/>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dirty="0"/>
              <a:t>Một bộ đệm (lưu) </a:t>
            </a:r>
            <a:r xmlns:a="http://schemas.openxmlformats.org/drawingml/2006/main">
              <a:rPr lang="vi" dirty="0" smtClean="0"/>
              <a:t>tôi</a:t>
            </a:r>
            <a:r xmlns:a="http://schemas.openxmlformats.org/drawingml/2006/main">
              <a:rPr lang="vi" sz="100" dirty="0" smtClean="0"/>
              <a:t> </a:t>
            </a:r>
            <a:r xmlns:a="http://schemas.openxmlformats.org/drawingml/2006/main">
              <a:rPr lang="vi" dirty="0"/>
              <a:t>Cặp địa chỉ </a:t>
            </a:r>
            <a:r xmlns:a="http://schemas.openxmlformats.org/drawingml/2006/main">
              <a:rPr lang="vi" dirty="0" smtClean="0"/>
              <a:t>P-to-MAC trong </a:t>
            </a:r>
            <a:r xmlns:a="http://schemas.openxmlformats.org/drawingml/2006/main">
              <a:rPr lang="vi" dirty="0" smtClean="0"/>
              <a:t>A của nó</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Bảng </a:t>
            </a:r>
            <a:r xmlns:a="http://schemas.openxmlformats.org/drawingml/2006/main">
              <a:rPr lang="vi" dirty="0" smtClean="0"/>
              <a:t>P </a:t>
            </a:r>
            <a:r xmlns:a="http://schemas.openxmlformats.org/drawingml/2006/main">
              <a:rPr lang="vi" dirty="0"/>
              <a:t>cho đến khi thông tin trở nên cũ (hết thời gian </a:t>
            </a:r>
            <a:r xmlns:a="http://schemas.openxmlformats.org/drawingml/2006/main">
              <a:rPr lang="vi" dirty="0" smtClean="0"/>
              <a:t>)</a:t>
            </a:r>
            <a:endParaRPr xmlns:a="http://schemas.openxmlformats.org/drawingml/2006/main" lang="en-US" dirty="0"/>
          </a:p>
          <a:p>
            <a:pPr xmlns:a="http://schemas.openxmlformats.org/drawingml/2006/main" marL="741600" lvl="1" indent="-284400">
              <a:defRPr/>
            </a:pPr>
            <a:r xmlns:a="http://schemas.openxmlformats.org/drawingml/2006/main">
              <a:rPr lang="vi" dirty="0"/>
              <a:t>trạng thái mềm: thông tin hết thời gian (biến mất) trừ khi được làm mới</a:t>
            </a:r>
            <a:endParaRPr xmlns:a="http://schemas.openxmlformats.org/drawingml/2006/main" lang="en-US" dirty="0" smtClean="0"/>
          </a:p>
          <a:p>
            <a:pPr xmlns:a="http://schemas.openxmlformats.org/drawingml/2006/main">
              <a:defRPr/>
            </a:pP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smtClean="0"/>
              <a:t>P là </a:t>
            </a:r>
            <a:r xmlns:a="http://schemas.openxmlformats.org/drawingml/2006/main">
              <a:rPr lang="vi" altLang="en-US" dirty="0" smtClean="0"/>
              <a:t>“ </a:t>
            </a:r>
            <a:r xmlns:a="http://schemas.openxmlformats.org/drawingml/2006/main">
              <a:rPr lang="vi" dirty="0" smtClean="0"/>
              <a:t>plug-and-play </a:t>
            </a:r>
            <a:r xmlns:a="http://schemas.openxmlformats.org/drawingml/2006/main">
              <a:rPr lang="vi" altLang="en-US" dirty="0" smtClean="0"/>
              <a:t>” </a:t>
            </a:r>
            <a:r xmlns:a="http://schemas.openxmlformats.org/drawingml/2006/main">
              <a:rPr lang="vi" dirty="0" smtClean="0"/>
              <a:t>:</a:t>
            </a:r>
          </a:p>
          <a:p>
            <a:pPr xmlns:a="http://schemas.openxmlformats.org/drawingml/2006/main" marL="741600" lvl="1" indent="-284400">
              <a:defRPr/>
            </a:pPr>
            <a:r xmlns:a="http://schemas.openxmlformats.org/drawingml/2006/main">
              <a:rPr lang="vi" dirty="0" smtClean="0"/>
              <a:t>các nút </a:t>
            </a:r>
            <a:r xmlns:a="http://schemas.openxmlformats.org/drawingml/2006/main">
              <a:rPr lang="vi" dirty="0"/>
              <a:t>tạo </a:t>
            </a:r>
            <a:r xmlns:a="http://schemas.openxmlformats.org/drawingml/2006/main">
              <a:rPr lang="vi" dirty="0" smtClean="0"/>
              <a:t>A của chúng</a:t>
            </a:r>
            <a:r xmlns:a="http://schemas.openxmlformats.org/drawingml/2006/main">
              <a:rPr lang="vi" sz="100" dirty="0" smtClean="0"/>
              <a:t> </a:t>
            </a:r>
            <a:r xmlns:a="http://schemas.openxmlformats.org/drawingml/2006/main">
              <a:rPr lang="vi" dirty="0" smtClean="0"/>
              <a:t>r</a:t>
            </a:r>
            <a:r xmlns:a="http://schemas.openxmlformats.org/drawingml/2006/main">
              <a:rPr lang="vi" sz="100" dirty="0" smtClean="0"/>
              <a:t> </a:t>
            </a:r>
            <a:r xmlns:a="http://schemas.openxmlformats.org/drawingml/2006/main">
              <a:rPr lang="vi" dirty="0"/>
              <a:t>Bảng </a:t>
            </a:r>
            <a:r xmlns:a="http://schemas.openxmlformats.org/drawingml/2006/main">
              <a:rPr lang="vi" dirty="0" smtClean="0"/>
              <a:t>P </a:t>
            </a:r>
            <a:r xmlns:a="http://schemas.openxmlformats.org/drawingml/2006/main">
              <a:rPr lang="vi" b="1" dirty="0"/>
              <a:t>mà không cần sự can thiệp của quản trị viên mạng</a:t>
            </a:r>
            <a:endParaRPr xmlns:a="http://schemas.openxmlformats.org/drawingml/2006/main" lang="en-IN" dirty="0"/>
          </a:p>
        </p:txBody>
      </p:sp>
    </p:spTree>
    <p:extLst>
      <p:ext uri="{BB962C8B-B14F-4D97-AF65-F5344CB8AC3E}">
        <p14:creationId xmlns:p14="http://schemas.microsoft.com/office/powerpoint/2010/main" val="1202734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Đánh địa chỉ: Định tuyến đến </a:t>
            </a:r>
            <a:r xmlns:a="http://schemas.openxmlformats.org/drawingml/2006/main">
              <a:rPr lang="vi" dirty="0" smtClean="0"/>
              <a:t>mạng LAN khác </a:t>
            </a:r>
            <a:r xmlns:a="http://schemas.openxmlformats.org/drawingml/2006/main">
              <a:rPr lang="vi" sz="2000" b="0" dirty="0"/>
              <a:t>(1 trên 5)</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1924049"/>
          </a:xfrm>
        </p:spPr>
        <p:txBody>
          <a:bodyPr/>
          <a:lstStyle/>
          <a:p>
            <a:pPr xmlns:a="http://schemas.openxmlformats.org/drawingml/2006/main" marL="0" indent="0">
              <a:buFont typeface="Wingdings" charset="0"/>
              <a:buNone/>
              <a:defRPr/>
            </a:pPr>
            <a:r xmlns:a="http://schemas.openxmlformats.org/drawingml/2006/main">
              <a:rPr lang="vi" sz="2000" dirty="0"/>
              <a:t>hướng dẫn </a:t>
            </a:r>
            <a:r xmlns:a="http://schemas.openxmlformats.org/drawingml/2006/main">
              <a:rPr lang="vi" sz="2000" b="1" dirty="0">
                <a:solidFill>
                  <a:schemeClr val="tx1"/>
                </a:solidFill>
              </a:rPr>
              <a:t>: gửi datagram từ A đến B qua R</a:t>
            </a:r>
          </a:p>
          <a:p>
            <a:pPr xmlns:a="http://schemas.openxmlformats.org/drawingml/2006/main" marL="741600" lvl="1" indent="-284400">
              <a:defRPr/>
            </a:pPr>
            <a:r xmlns:a="http://schemas.openxmlformats.org/drawingml/2006/main">
              <a:rPr lang="vi" sz="2000" dirty="0"/>
              <a:t>tập trung vào địa chỉ – tại </a:t>
            </a:r>
            <a:r xmlns:a="http://schemas.openxmlformats.org/drawingml/2006/main">
              <a:rPr lang="vi" sz="2000" dirty="0" smtClean="0"/>
              <a:t>I</a:t>
            </a:r>
            <a:r xmlns:a="http://schemas.openxmlformats.org/drawingml/2006/main">
              <a:rPr lang="vi" sz="100" dirty="0" smtClean="0"/>
              <a:t> Lớp </a:t>
            </a:r>
            <a:r xmlns:a="http://schemas.openxmlformats.org/drawingml/2006/main">
              <a:rPr lang="vi" sz="2000" dirty="0" smtClean="0"/>
              <a:t>P </a:t>
            </a:r>
            <a:r xmlns:a="http://schemas.openxmlformats.org/drawingml/2006/main">
              <a:rPr lang="vi" sz="2000" dirty="0"/>
              <a:t>(datagram) và lớp </a:t>
            </a:r>
            <a:r xmlns:a="http://schemas.openxmlformats.org/drawingml/2006/main">
              <a:rPr lang="vi" sz="2000" dirty="0" smtClean="0"/>
              <a:t>MAC </a:t>
            </a:r>
            <a:r xmlns:a="http://schemas.openxmlformats.org/drawingml/2006/main">
              <a:rPr lang="vi" sz="2000" dirty="0"/>
              <a:t>(khung)</a:t>
            </a:r>
          </a:p>
          <a:p>
            <a:pPr xmlns:a="http://schemas.openxmlformats.org/drawingml/2006/main" marL="741600" lvl="1" indent="-284400">
              <a:defRPr/>
            </a:pPr>
            <a:r xmlns:a="http://schemas.openxmlformats.org/drawingml/2006/main">
              <a:rPr lang="vi" sz="2000" dirty="0"/>
              <a:t>giả sử A biết </a:t>
            </a:r>
            <a:r xmlns:a="http://schemas.openxmlformats.org/drawingml/2006/main">
              <a:rPr lang="vi" sz="2000" dirty="0" smtClean="0"/>
              <a:t>tôi của B</a:t>
            </a:r>
            <a:r xmlns:a="http://schemas.openxmlformats.org/drawingml/2006/main">
              <a:rPr lang="vi" sz="100" dirty="0" smtClean="0"/>
              <a:t> </a:t>
            </a:r>
            <a:r xmlns:a="http://schemas.openxmlformats.org/drawingml/2006/main">
              <a:rPr lang="vi" sz="2000" dirty="0"/>
              <a:t>địa chỉ </a:t>
            </a:r>
            <a:r xmlns:a="http://schemas.openxmlformats.org/drawingml/2006/main">
              <a:rPr lang="vi" sz="2000" dirty="0" smtClean="0"/>
              <a:t>p</a:t>
            </a:r>
          </a:p>
          <a:p>
            <a:pPr xmlns:a="http://schemas.openxmlformats.org/drawingml/2006/main" marL="741600" lvl="1" indent="-284400">
              <a:defRPr/>
            </a:pPr>
            <a:r xmlns:a="http://schemas.openxmlformats.org/drawingml/2006/main">
              <a:rPr lang="vi" sz="2000" dirty="0"/>
              <a:t>giả sử A biết </a:t>
            </a:r>
            <a:r xmlns:a="http://schemas.openxmlformats.org/drawingml/2006/main">
              <a:rPr lang="vi" sz="2000" dirty="0" smtClean="0"/>
              <a:t>tôi</a:t>
            </a:r>
            <a:r xmlns:a="http://schemas.openxmlformats.org/drawingml/2006/main">
              <a:rPr lang="vi" sz="100" dirty="0" smtClean="0"/>
              <a:t> Địa chỉ </a:t>
            </a:r>
            <a:r xmlns:a="http://schemas.openxmlformats.org/drawingml/2006/main">
              <a:rPr lang="vi" sz="2000" dirty="0" smtClean="0"/>
              <a:t>P </a:t>
            </a:r>
            <a:r xmlns:a="http://schemas.openxmlformats.org/drawingml/2006/main">
              <a:rPr lang="vi" sz="2000" dirty="0"/>
              <a:t>của bộ định tuyến bước nhảy đầu tiên, R (làm thế nào?)</a:t>
            </a:r>
          </a:p>
          <a:p>
            <a:pPr xmlns:a="http://schemas.openxmlformats.org/drawingml/2006/main" marL="741600" lvl="1" indent="-284400">
              <a:defRPr/>
            </a:pPr>
            <a:r xmlns:a="http://schemas.openxmlformats.org/drawingml/2006/main">
              <a:rPr lang="vi" sz="2000" dirty="0"/>
              <a:t>giả sử A biết địa chỉ </a:t>
            </a:r>
            <a:r xmlns:a="http://schemas.openxmlformats.org/drawingml/2006/main">
              <a:rPr lang="vi" sz="2000" dirty="0" smtClean="0"/>
              <a:t>MAC của R </a:t>
            </a:r>
            <a:r xmlns:a="http://schemas.openxmlformats.org/drawingml/2006/main">
              <a:rPr lang="vi" sz="2000" dirty="0"/>
              <a:t>(bằng cách nào </a:t>
            </a:r>
            <a:r xmlns:a="http://schemas.openxmlformats.org/drawingml/2006/main">
              <a:rPr lang="vi" sz="2000" dirty="0" smtClean="0"/>
              <a:t>?)</a:t>
            </a:r>
            <a:endParaRPr xmlns:a="http://schemas.openxmlformats.org/drawingml/2006/main" lang="en-US" sz="2000" dirty="0"/>
          </a:p>
        </p:txBody>
      </p:sp>
      <p:pic>
        <p:nvPicPr>
          <p:cNvPr id="4" name="Picture 3" descr="A diagram connects a router to 4 P C’s with an adapter at each connection. Each adapter has 2 series of numbers. The router, R, connects directly to 2 internet groups, which are connected to 2 P C’s each. R, left adapter. 1, 111 period 111 period 111 period 110. 2, E 6 hyphen E 9 hyphen 0 0 hyphen 17 hyphen B B hyphen 4 B. Group A. P C 1. 1, 111 period 111 period 111 period 111. 2, 74 hyphen 29 hyphen 9 C hyphen E 8 hyphen F F hyphen 55.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3892427"/>
            <a:ext cx="7720988" cy="2147618"/>
          </a:xfrm>
          <a:prstGeom prst="rect">
            <a:avLst/>
          </a:prstGeom>
        </p:spPr>
      </p:pic>
    </p:spTree>
    <p:extLst>
      <p:ext uri="{BB962C8B-B14F-4D97-AF65-F5344CB8AC3E}">
        <p14:creationId xmlns:p14="http://schemas.microsoft.com/office/powerpoint/2010/main" val="2052582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Lớp liên kết: </a:t>
            </a:r>
            <a:r xmlns:a="http://schemas.openxmlformats.org/drawingml/2006/main">
              <a:rPr lang="vi" dirty="0" smtClean="0"/>
              <a:t>Bối cảnh</a:t>
            </a:r>
            <a:endParaRPr xmlns:a="http://schemas.openxmlformats.org/drawingml/2006/main" lang="en-IN" sz="2000" b="0" dirty="0"/>
          </a:p>
        </p:txBody>
      </p:sp>
      <p:sp>
        <p:nvSpPr>
          <p:cNvPr id="4" name="Text Placeholder 3"/>
          <p:cNvSpPr>
            <a:spLocks noGrp="1"/>
          </p:cNvSpPr>
          <p:nvPr>
            <p:ph type="body" idx="1"/>
          </p:nvPr>
        </p:nvSpPr>
        <p:spPr>
          <a:xfrm>
            <a:off x="457200" y="1615698"/>
            <a:ext cx="3029919" cy="4413142"/>
          </a:xfrm>
        </p:spPr>
        <p:txBody>
          <a:bodyPr/>
          <a:lstStyle/>
          <a:p>
            <a:pPr xmlns:a="http://schemas.openxmlformats.org/drawingml/2006/main">
              <a:defRPr/>
            </a:pPr>
            <a:r xmlns:a="http://schemas.openxmlformats.org/drawingml/2006/main">
              <a:rPr lang="vi" sz="1800" dirty="0">
                <a:latin typeface="+mn-lt"/>
              </a:rPr>
              <a:t>datagram được truyền bởi các giao thức liên kết khác nhau qua các liên kết khác nhau:</a:t>
            </a:r>
          </a:p>
          <a:p>
            <a:pPr xmlns:a="http://schemas.openxmlformats.org/drawingml/2006/main" lvl="1">
              <a:defRPr/>
            </a:pPr>
            <a:r xmlns:a="http://schemas.openxmlformats.org/drawingml/2006/main">
              <a:rPr lang="vi" sz="1800" dirty="0">
                <a:latin typeface="+mn-lt"/>
              </a:rPr>
              <a:t>ví dụ: Ethernet trên liên kết đầu tiên, chuyển tiếp khung trên liên kết trung gian, 802.11 trên liên kết cuối cùng</a:t>
            </a:r>
          </a:p>
          <a:p>
            <a:pPr xmlns:a="http://schemas.openxmlformats.org/drawingml/2006/main">
              <a:defRPr/>
            </a:pPr>
            <a:r xmlns:a="http://schemas.openxmlformats.org/drawingml/2006/main">
              <a:rPr lang="vi" sz="1800" dirty="0">
                <a:latin typeface="+mn-lt"/>
              </a:rPr>
              <a:t>mỗi giao thức </a:t>
            </a:r>
            <a:r xmlns:a="http://schemas.openxmlformats.org/drawingml/2006/main">
              <a:rPr lang="vi" sz="1800" dirty="0" smtClean="0">
                <a:latin typeface="+mn-lt"/>
              </a:rPr>
              <a:t>liên kết </a:t>
            </a:r>
            <a:r xmlns:a="http://schemas.openxmlformats.org/drawingml/2006/main">
              <a:rPr lang="vi" sz="1800" dirty="0">
                <a:latin typeface="+mn-lt"/>
              </a:rPr>
              <a:t>cung cấp các dịch vụ khác nhau</a:t>
            </a:r>
          </a:p>
          <a:p>
            <a:pPr xmlns:a="http://schemas.openxmlformats.org/drawingml/2006/main" lvl="1">
              <a:defRPr/>
            </a:pPr>
            <a:r xmlns:a="http://schemas.openxmlformats.org/drawingml/2006/main">
              <a:rPr lang="vi" sz="1800" dirty="0">
                <a:latin typeface="+mn-lt"/>
              </a:rPr>
              <a:t>ví dụ: có thể hoặc không thể cung cấp </a:t>
            </a:r>
            <a:r xmlns:a="http://schemas.openxmlformats.org/drawingml/2006/main">
              <a:rPr lang="vi" sz="1800" dirty="0" smtClean="0">
                <a:latin typeface="+mn-lt"/>
              </a:rPr>
              <a:t>r</a:t>
            </a:r>
            <a:r xmlns:a="http://schemas.openxmlformats.org/drawingml/2006/main">
              <a:rPr lang="vi" sz="100" dirty="0" smtClean="0">
                <a:latin typeface="+mn-lt"/>
              </a:rPr>
              <a:t> </a:t>
            </a:r>
            <a:r xmlns:a="http://schemas.openxmlformats.org/drawingml/2006/main">
              <a:rPr lang="vi" sz="1800" dirty="0" smtClean="0">
                <a:latin typeface="+mn-lt"/>
              </a:rPr>
              <a:t>đ</a:t>
            </a:r>
            <a:r xmlns:a="http://schemas.openxmlformats.org/drawingml/2006/main">
              <a:rPr lang="vi" sz="100" dirty="0" smtClean="0">
                <a:latin typeface="+mn-lt"/>
              </a:rPr>
              <a:t> </a:t>
            </a:r>
            <a:r xmlns:a="http://schemas.openxmlformats.org/drawingml/2006/main">
              <a:rPr lang="vi" sz="1800" dirty="0" smtClean="0">
                <a:latin typeface="+mn-lt"/>
              </a:rPr>
              <a:t>t </a:t>
            </a:r>
            <a:r xmlns:a="http://schemas.openxmlformats.org/drawingml/2006/main">
              <a:rPr lang="vi" sz="1800" dirty="0">
                <a:latin typeface="+mn-lt"/>
              </a:rPr>
              <a:t>qua </a:t>
            </a:r>
            <a:r xmlns:a="http://schemas.openxmlformats.org/drawingml/2006/main">
              <a:rPr lang="vi" sz="1800" dirty="0" smtClean="0">
                <a:latin typeface="+mn-lt"/>
              </a:rPr>
              <a:t>liên kết</a:t>
            </a:r>
          </a:p>
        </p:txBody>
      </p:sp>
      <p:sp>
        <p:nvSpPr>
          <p:cNvPr id="3" name="Text Placeholder 2"/>
          <p:cNvSpPr>
            <a:spLocks noGrp="1"/>
          </p:cNvSpPr>
          <p:nvPr>
            <p:ph type="body" idx="2"/>
          </p:nvPr>
        </p:nvSpPr>
        <p:spPr>
          <a:xfrm>
            <a:off x="4572000" y="1631195"/>
            <a:ext cx="4238786" cy="4413143"/>
          </a:xfrm>
        </p:spPr>
        <p:txBody>
          <a:bodyPr/>
          <a:lstStyle/>
          <a:p>
            <a:pPr xmlns:a="http://schemas.openxmlformats.org/drawingml/2006/main" marL="0" lvl="1" indent="0">
              <a:spcBef>
                <a:spcPts val="1500"/>
              </a:spcBef>
              <a:buNone/>
              <a:defRPr/>
            </a:pPr>
            <a:r xmlns:a="http://schemas.openxmlformats.org/drawingml/2006/main">
              <a:rPr lang="vi" sz="1800" b="1" dirty="0" smtClean="0">
                <a:solidFill>
                  <a:schemeClr val="tx1"/>
                </a:solidFill>
                <a:latin typeface="+mn-lt"/>
              </a:rPr>
              <a:t>Tương tự giao thông vận tải:</a:t>
            </a:r>
          </a:p>
          <a:p>
            <a:pPr xmlns:a="http://schemas.openxmlformats.org/drawingml/2006/main">
              <a:defRPr/>
            </a:pPr>
            <a:r xmlns:a="http://schemas.openxmlformats.org/drawingml/2006/main">
              <a:rPr lang="vi" sz="1800" dirty="0" smtClean="0">
                <a:latin typeface="+mn-lt"/>
              </a:rPr>
              <a:t>chuyến đi từ Princeton đến Lausanne</a:t>
            </a:r>
          </a:p>
          <a:p>
            <a:pPr xmlns:a="http://schemas.openxmlformats.org/drawingml/2006/main" lvl="1">
              <a:defRPr/>
            </a:pPr>
            <a:r xmlns:a="http://schemas.openxmlformats.org/drawingml/2006/main">
              <a:rPr lang="vi" sz="1800" dirty="0" smtClean="0">
                <a:latin typeface="+mn-lt"/>
              </a:rPr>
              <a:t>xe limo </a:t>
            </a:r>
            <a:r xmlns:a="http://schemas.openxmlformats.org/drawingml/2006/main">
              <a:rPr lang="vi" sz="1800" dirty="0">
                <a:latin typeface="+mn-lt"/>
              </a:rPr>
              <a:t>: Princeton đến J</a:t>
            </a:r>
            <a:r xmlns:a="http://schemas.openxmlformats.org/drawingml/2006/main">
              <a:rPr lang="vi" sz="100" dirty="0">
                <a:latin typeface="+mn-lt"/>
              </a:rPr>
              <a:t> </a:t>
            </a:r>
            <a:r xmlns:a="http://schemas.openxmlformats.org/drawingml/2006/main">
              <a:rPr lang="vi" sz="1800" dirty="0">
                <a:latin typeface="+mn-lt"/>
              </a:rPr>
              <a:t>F</a:t>
            </a:r>
            <a:r xmlns:a="http://schemas.openxmlformats.org/drawingml/2006/main">
              <a:rPr lang="vi" sz="100" dirty="0">
                <a:latin typeface="+mn-lt"/>
              </a:rPr>
              <a:t> </a:t>
            </a:r>
            <a:r xmlns:a="http://schemas.openxmlformats.org/drawingml/2006/main">
              <a:rPr lang="vi" sz="1800" dirty="0">
                <a:latin typeface="+mn-lt"/>
              </a:rPr>
              <a:t>K</a:t>
            </a:r>
          </a:p>
          <a:p>
            <a:pPr xmlns:a="http://schemas.openxmlformats.org/drawingml/2006/main" lvl="1">
              <a:defRPr/>
            </a:pPr>
            <a:r xmlns:a="http://schemas.openxmlformats.org/drawingml/2006/main">
              <a:rPr lang="vi" sz="1800" dirty="0">
                <a:latin typeface="+mn-lt"/>
              </a:rPr>
              <a:t>máy bay: J</a:t>
            </a:r>
            <a:r xmlns:a="http://schemas.openxmlformats.org/drawingml/2006/main">
              <a:rPr lang="vi" sz="100" dirty="0">
                <a:latin typeface="+mn-lt"/>
              </a:rPr>
              <a:t> </a:t>
            </a:r>
            <a:r xmlns:a="http://schemas.openxmlformats.org/drawingml/2006/main">
              <a:rPr lang="vi" sz="1800" dirty="0">
                <a:latin typeface="+mn-lt"/>
              </a:rPr>
              <a:t>F</a:t>
            </a:r>
            <a:r xmlns:a="http://schemas.openxmlformats.org/drawingml/2006/main">
              <a:rPr lang="vi" sz="100" dirty="0">
                <a:latin typeface="+mn-lt"/>
              </a:rPr>
              <a:t> </a:t>
            </a:r>
            <a:r xmlns:a="http://schemas.openxmlformats.org/drawingml/2006/main">
              <a:rPr lang="vi" sz="1800" dirty="0">
                <a:latin typeface="+mn-lt"/>
              </a:rPr>
              <a:t>K đến Genève</a:t>
            </a:r>
          </a:p>
          <a:p>
            <a:pPr xmlns:a="http://schemas.openxmlformats.org/drawingml/2006/main" lvl="1">
              <a:defRPr/>
            </a:pPr>
            <a:r xmlns:a="http://schemas.openxmlformats.org/drawingml/2006/main">
              <a:rPr lang="vi" sz="1800" dirty="0">
                <a:latin typeface="+mn-lt"/>
              </a:rPr>
              <a:t>xe lửa: Geneva đến </a:t>
            </a:r>
            <a:r xmlns:a="http://schemas.openxmlformats.org/drawingml/2006/main">
              <a:rPr lang="vi" sz="1800" dirty="0" smtClean="0">
                <a:latin typeface="+mn-lt"/>
              </a:rPr>
              <a:t>Lausanne</a:t>
            </a:r>
            <a:endParaRPr xmlns:a="http://schemas.openxmlformats.org/drawingml/2006/main" lang="en-US" sz="1800" b="1" dirty="0" smtClean="0">
              <a:solidFill>
                <a:schemeClr val="tx1"/>
              </a:solidFill>
              <a:latin typeface="+mn-lt"/>
            </a:endParaRPr>
          </a:p>
          <a:p>
            <a:pPr xmlns:a="http://schemas.openxmlformats.org/drawingml/2006/main">
              <a:defRPr/>
            </a:pPr>
            <a:r xmlns:a="http://schemas.openxmlformats.org/drawingml/2006/main">
              <a:rPr lang="vi" sz="1800" dirty="0" smtClean="0">
                <a:latin typeface="+mn-lt"/>
              </a:rPr>
              <a:t>du lịch = </a:t>
            </a:r>
            <a:r xmlns:a="http://schemas.openxmlformats.org/drawingml/2006/main">
              <a:rPr lang="vi" sz="1800" b="1" dirty="0" smtClean="0">
                <a:solidFill>
                  <a:schemeClr val="tx1"/>
                </a:solidFill>
                <a:latin typeface="+mn-lt"/>
              </a:rPr>
              <a:t>datagram</a:t>
            </a:r>
          </a:p>
          <a:p>
            <a:pPr xmlns:a="http://schemas.openxmlformats.org/drawingml/2006/main">
              <a:defRPr/>
            </a:pPr>
            <a:r xmlns:a="http://schemas.openxmlformats.org/drawingml/2006/main">
              <a:rPr lang="vi" sz="1800" dirty="0" smtClean="0">
                <a:latin typeface="+mn-lt"/>
              </a:rPr>
              <a:t>vận chuyển </a:t>
            </a:r>
            <a:r xmlns:a="http://schemas.openxmlformats.org/drawingml/2006/main">
              <a:rPr lang="vi" sz="1800" dirty="0">
                <a:latin typeface="+mn-lt"/>
              </a:rPr>
              <a:t>= </a:t>
            </a:r>
            <a:r xmlns:a="http://schemas.openxmlformats.org/drawingml/2006/main">
              <a:rPr lang="vi" sz="1800" b="1" dirty="0">
                <a:solidFill>
                  <a:schemeClr val="tx1"/>
                </a:solidFill>
                <a:latin typeface="+mn-lt"/>
              </a:rPr>
              <a:t>liên kết truyền thông</a:t>
            </a:r>
          </a:p>
          <a:p>
            <a:pPr xmlns:a="http://schemas.openxmlformats.org/drawingml/2006/main">
              <a:defRPr/>
            </a:pPr>
            <a:r xmlns:a="http://schemas.openxmlformats.org/drawingml/2006/main">
              <a:rPr lang="vi" sz="1800" dirty="0">
                <a:latin typeface="+mn-lt"/>
              </a:rPr>
              <a:t>chế độ vận chuyển = </a:t>
            </a:r>
            <a:r xmlns:a="http://schemas.openxmlformats.org/drawingml/2006/main">
              <a:rPr lang="vi" sz="1800" b="1" dirty="0">
                <a:solidFill>
                  <a:schemeClr val="tx1"/>
                </a:solidFill>
                <a:latin typeface="+mn-lt"/>
              </a:rPr>
              <a:t>giao thức lớp liên kết</a:t>
            </a:r>
          </a:p>
          <a:p>
            <a:pPr xmlns:a="http://schemas.openxmlformats.org/drawingml/2006/main">
              <a:defRPr/>
            </a:pPr>
            <a:r xmlns:a="http://schemas.openxmlformats.org/drawingml/2006/main">
              <a:rPr lang="vi" sz="1800" dirty="0">
                <a:latin typeface="+mn-lt"/>
              </a:rPr>
              <a:t>đại lý du lịch = </a:t>
            </a:r>
            <a:r xmlns:a="http://schemas.openxmlformats.org/drawingml/2006/main">
              <a:rPr lang="vi" sz="1800" b="1" dirty="0" smtClean="0">
                <a:solidFill>
                  <a:schemeClr val="tx1"/>
                </a:solidFill>
                <a:latin typeface="+mn-lt"/>
              </a:rPr>
              <a:t>thuật toán </a:t>
            </a:r>
            <a:endParaRPr xmlns:a="http://schemas.openxmlformats.org/drawingml/2006/main" lang="en-IN" sz="1800" b="1" dirty="0">
              <a:solidFill>
                <a:schemeClr val="tx1"/>
              </a:solidFill>
              <a:latin typeface="+mn-lt"/>
            </a:endParaRPr>
            <a:r xmlns:a="http://schemas.openxmlformats.org/drawingml/2006/main">
              <a:rPr lang="vi" sz="1800" b="1" dirty="0">
                <a:solidFill>
                  <a:schemeClr val="tx1"/>
                </a:solidFill>
                <a:latin typeface="+mn-lt"/>
              </a:rPr>
              <a:t>định tuyến</a:t>
            </a:r>
          </a:p>
        </p:txBody>
      </p:sp>
    </p:spTree>
    <p:extLst>
      <p:ext uri="{BB962C8B-B14F-4D97-AF65-F5344CB8AC3E}">
        <p14:creationId xmlns:p14="http://schemas.microsoft.com/office/powerpoint/2010/main" val="16841748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Đánh địa chỉ: Định tuyến đến </a:t>
            </a:r>
            <a:r xmlns:a="http://schemas.openxmlformats.org/drawingml/2006/main">
              <a:rPr lang="vi" dirty="0" smtClean="0"/>
              <a:t>mạng LAN khác </a:t>
            </a:r>
            <a:r xmlns:a="http://schemas.openxmlformats.org/drawingml/2006/main">
              <a:rPr lang="vi" sz="2000" b="0" dirty="0" smtClean="0"/>
              <a:t>(2 trên 5)</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1407160"/>
          </a:xfrm>
        </p:spPr>
        <p:txBody>
          <a:bodyPr/>
          <a:lstStyle/>
          <a:p>
            <a:r xmlns:a="http://schemas.openxmlformats.org/drawingml/2006/main">
              <a:rPr lang="vi" dirty="0"/>
              <a:t>A tạo ra </a:t>
            </a:r>
            <a:r xmlns:a="http://schemas.openxmlformats.org/drawingml/2006/main">
              <a:rPr lang="vi" dirty="0" smtClean="0"/>
              <a:t>tôi</a:t>
            </a:r>
            <a:r xmlns:a="http://schemas.openxmlformats.org/drawingml/2006/main">
              <a:rPr lang="vi" sz="100" dirty="0" smtClean="0"/>
              <a:t> Gói dữ liệu </a:t>
            </a:r>
            <a:r xmlns:a="http://schemas.openxmlformats.org/drawingml/2006/main">
              <a:rPr lang="vi" dirty="0" smtClean="0"/>
              <a:t>P </a:t>
            </a:r>
            <a:r xmlns:a="http://schemas.openxmlformats.org/drawingml/2006/main">
              <a:rPr lang="vi" dirty="0"/>
              <a:t>với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P </a:t>
            </a:r>
            <a:r xmlns:a="http://schemas.openxmlformats.org/drawingml/2006/main">
              <a:rPr lang="vi" dirty="0"/>
              <a:t>nguồn A, đích </a:t>
            </a:r>
            <a:r xmlns:a="http://schemas.openxmlformats.org/drawingml/2006/main">
              <a:rPr lang="vi" dirty="0" smtClean="0"/>
              <a:t>B</a:t>
            </a:r>
            <a:endParaRPr xmlns:a="http://schemas.openxmlformats.org/drawingml/2006/main" lang="en-US" dirty="0"/>
          </a:p>
          <a:p>
            <a:r xmlns:a="http://schemas.openxmlformats.org/drawingml/2006/main">
              <a:rPr lang="vi" dirty="0"/>
              <a:t>A tạo khung lớp liên kết với địa chỉ </a:t>
            </a:r>
            <a:r xmlns:a="http://schemas.openxmlformats.org/drawingml/2006/main">
              <a:rPr lang="vi" dirty="0" smtClean="0"/>
              <a:t>MAC của R </a:t>
            </a:r>
            <a:r xmlns:a="http://schemas.openxmlformats.org/drawingml/2006/main">
              <a:rPr lang="vi" dirty="0"/>
              <a:t>làm địa chỉ đích, khung chứa A-to-B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gói dữ liệu P</a:t>
            </a:r>
            <a:endParaRPr xmlns:a="http://schemas.openxmlformats.org/drawingml/2006/main" lang="en-US" dirty="0"/>
          </a:p>
        </p:txBody>
      </p:sp>
      <p:pic>
        <p:nvPicPr>
          <p:cNvPr id="4" name="Picture 3" descr="A diagram connects a router to 4 P C’s with an adapter at each connection. Each adapter has 2 series of numbers. The router, R, connects directly to 2 internet groups, which are connected to 2 P C’s each. P C 1 has a table and bars.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170" y="3391621"/>
            <a:ext cx="5785661" cy="2716359"/>
          </a:xfrm>
          <a:prstGeom prst="rect">
            <a:avLst/>
          </a:prstGeom>
        </p:spPr>
      </p:pic>
    </p:spTree>
    <p:extLst>
      <p:ext uri="{BB962C8B-B14F-4D97-AF65-F5344CB8AC3E}">
        <p14:creationId xmlns:p14="http://schemas.microsoft.com/office/powerpoint/2010/main" val="15474624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Đánh địa chỉ: Định tuyến đến </a:t>
            </a:r>
            <a:r xmlns:a="http://schemas.openxmlformats.org/drawingml/2006/main">
              <a:rPr lang="vi" dirty="0" smtClean="0"/>
              <a:t>mạng LAN khác </a:t>
            </a:r>
            <a:r xmlns:a="http://schemas.openxmlformats.org/drawingml/2006/main">
              <a:rPr lang="vi" sz="2000" b="0" dirty="0" smtClean="0"/>
              <a:t>(3 </a:t>
            </a:r>
            <a:r xmlns:a="http://schemas.openxmlformats.org/drawingml/2006/main">
              <a:rPr lang="vi" sz="2000" b="0" dirty="0"/>
              <a:t>trên 5)</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980440"/>
          </a:xfrm>
        </p:spPr>
        <p:txBody>
          <a:bodyPr/>
          <a:lstStyle/>
          <a:p>
            <a:r xmlns:a="http://schemas.openxmlformats.org/drawingml/2006/main">
              <a:rPr lang="vi" dirty="0"/>
              <a:t>khung được gửi từ A đến R</a:t>
            </a:r>
          </a:p>
          <a:p>
            <a:r xmlns:a="http://schemas.openxmlformats.org/drawingml/2006/main">
              <a:rPr lang="vi" dirty="0"/>
              <a:t>khung nhận được tại R, datagram bị loại bỏ, được chuyển tới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P</a:t>
            </a:r>
            <a:endParaRPr xmlns:a="http://schemas.openxmlformats.org/drawingml/2006/main" lang="en-US" dirty="0"/>
          </a:p>
        </p:txBody>
      </p:sp>
      <p:pic>
        <p:nvPicPr>
          <p:cNvPr id="4" name="Picture 3" descr="A diagram connects a router to 4 P C’s with an adapter at each connection. Each adapter has 2 series of numbers. The router connects directly to 2 internet groups, which are connected to 2 P C’s each. P C 1 has a table and bars. The router, R, has a table of 3 rows.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The top bar is shifted to the right, above the end of bar 2.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637" y="2950035"/>
            <a:ext cx="6706476" cy="3148681"/>
          </a:xfrm>
          <a:prstGeom prst="rect">
            <a:avLst/>
          </a:prstGeom>
        </p:spPr>
      </p:pic>
    </p:spTree>
    <p:extLst>
      <p:ext uri="{BB962C8B-B14F-4D97-AF65-F5344CB8AC3E}">
        <p14:creationId xmlns:p14="http://schemas.microsoft.com/office/powerpoint/2010/main" val="18574461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Đánh địa chỉ: Định tuyến đến </a:t>
            </a:r>
            <a:r xmlns:a="http://schemas.openxmlformats.org/drawingml/2006/main">
              <a:rPr lang="vi" dirty="0" smtClean="0"/>
              <a:t>mạng LAN khác </a:t>
            </a:r>
            <a:r xmlns:a="http://schemas.openxmlformats.org/drawingml/2006/main">
              <a:rPr lang="vi" sz="2000" b="0" dirty="0" smtClean="0"/>
              <a:t>(4 </a:t>
            </a:r>
            <a:r xmlns:a="http://schemas.openxmlformats.org/drawingml/2006/main">
              <a:rPr lang="vi" sz="2000" b="0" dirty="0"/>
              <a:t>trên 5)</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1386840"/>
          </a:xfrm>
        </p:spPr>
        <p:txBody>
          <a:bodyPr/>
          <a:lstStyle/>
          <a:p>
            <a:r xmlns:a="http://schemas.openxmlformats.org/drawingml/2006/main">
              <a:rPr lang="vi" dirty="0"/>
              <a:t>R chuyển tiếp datagram với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P </a:t>
            </a:r>
            <a:r xmlns:a="http://schemas.openxmlformats.org/drawingml/2006/main">
              <a:rPr lang="vi" dirty="0"/>
              <a:t>nguồn A, đích </a:t>
            </a:r>
            <a:r xmlns:a="http://schemas.openxmlformats.org/drawingml/2006/main">
              <a:rPr lang="vi" dirty="0" smtClean="0"/>
              <a:t>B</a:t>
            </a:r>
            <a:endParaRPr xmlns:a="http://schemas.openxmlformats.org/drawingml/2006/main" lang="en-US" dirty="0"/>
          </a:p>
          <a:p>
            <a:r xmlns:a="http://schemas.openxmlformats.org/drawingml/2006/main">
              <a:rPr lang="vi" dirty="0"/>
              <a:t>R tạo khung lớp liên kết với địa chỉ </a:t>
            </a:r>
            <a:r xmlns:a="http://schemas.openxmlformats.org/drawingml/2006/main">
              <a:rPr lang="vi" dirty="0" smtClean="0"/>
              <a:t>MAC của B làm </a:t>
            </a:r>
            <a:r xmlns:a="http://schemas.openxmlformats.org/drawingml/2006/main">
              <a:rPr lang="vi" dirty="0"/>
              <a:t>địa chỉ </a:t>
            </a:r>
            <a:r xmlns:a="http://schemas.openxmlformats.org/drawingml/2006/main">
              <a:rPr lang="vi" dirty="0" smtClean="0"/>
              <a:t>đích </a:t>
            </a:r>
            <a:r xmlns:a="http://schemas.openxmlformats.org/drawingml/2006/main">
              <a:rPr lang="vi" dirty="0"/>
              <a:t>, khung chứa A-to-B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gói dữ liệu P</a:t>
            </a:r>
            <a:endParaRPr xmlns:a="http://schemas.openxmlformats.org/drawingml/2006/main" lang="en-US" sz="3200" dirty="0"/>
          </a:p>
        </p:txBody>
      </p:sp>
      <p:pic>
        <p:nvPicPr>
          <p:cNvPr id="4" name="Picture 3" descr="A diagram connects a router to 4 P C’s with an adapter at each connection. Each adapter has 2 series of numbers. The router connects directly to 2 internet groups, which are connected to 2 P C’s each. P C 3 has a table. The router, R, has a table of 3 rows.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0 6 hyphen 9 B. 2, M A C d e s t, 49 hyphen B D hyphen D 2 hyphen C 7 hyphen 56 hyphen 2 A. 3, blank.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465" y="3239416"/>
            <a:ext cx="6390970" cy="3008347"/>
          </a:xfrm>
          <a:prstGeom prst="rect">
            <a:avLst/>
          </a:prstGeom>
        </p:spPr>
      </p:pic>
    </p:spTree>
    <p:extLst>
      <p:ext uri="{BB962C8B-B14F-4D97-AF65-F5344CB8AC3E}">
        <p14:creationId xmlns:p14="http://schemas.microsoft.com/office/powerpoint/2010/main" val="2189289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Đánh địa chỉ: Định tuyến đến </a:t>
            </a:r>
            <a:r xmlns:a="http://schemas.openxmlformats.org/drawingml/2006/main">
              <a:rPr lang="vi" dirty="0" smtClean="0"/>
              <a:t>mạng LAN khác </a:t>
            </a:r>
            <a:r xmlns:a="http://schemas.openxmlformats.org/drawingml/2006/main">
              <a:rPr lang="vi" sz="2000" b="0" dirty="0" smtClean="0"/>
              <a:t>(5 </a:t>
            </a:r>
            <a:r xmlns:a="http://schemas.openxmlformats.org/drawingml/2006/main">
              <a:rPr lang="vi" sz="2000" b="0" dirty="0"/>
              <a:t>trên 5)</a:t>
            </a:r>
            <a:endParaRPr xmlns:a="http://schemas.openxmlformats.org/drawingml/2006/main" lang="en-IN" sz="2000" b="0" dirty="0"/>
          </a:p>
        </p:txBody>
      </p:sp>
      <p:sp>
        <p:nvSpPr>
          <p:cNvPr id="3" name="Text Placeholder 2"/>
          <p:cNvSpPr>
            <a:spLocks noGrp="1"/>
          </p:cNvSpPr>
          <p:nvPr>
            <p:ph type="body" idx="1"/>
          </p:nvPr>
        </p:nvSpPr>
        <p:spPr>
          <a:xfrm>
            <a:off x="457200" y="1600200"/>
            <a:ext cx="8229600" cy="1478279"/>
          </a:xfrm>
        </p:spPr>
        <p:txBody>
          <a:bodyPr/>
          <a:lstStyle/>
          <a:p>
            <a:r xmlns:a="http://schemas.openxmlformats.org/drawingml/2006/main">
              <a:rPr lang="vi" sz="2400" dirty="0">
                <a:latin typeface="+mn-lt"/>
              </a:rPr>
              <a:t>R chuyển tiếp datagram với </a:t>
            </a:r>
            <a:r xmlns:a="http://schemas.openxmlformats.org/drawingml/2006/main">
              <a:rPr lang="vi" sz="2400" dirty="0" smtClean="0">
                <a:latin typeface="+mn-lt"/>
              </a:rPr>
              <a:t>I</a:t>
            </a:r>
            <a:r xmlns:a="http://schemas.openxmlformats.org/drawingml/2006/main">
              <a:rPr lang="vi" sz="100" dirty="0" smtClean="0">
                <a:latin typeface="+mn-lt"/>
              </a:rPr>
              <a:t> </a:t>
            </a:r>
            <a:r xmlns:a="http://schemas.openxmlformats.org/drawingml/2006/main">
              <a:rPr lang="vi" sz="2400" dirty="0" smtClean="0">
                <a:latin typeface="+mn-lt"/>
              </a:rPr>
              <a:t>P </a:t>
            </a:r>
            <a:r xmlns:a="http://schemas.openxmlformats.org/drawingml/2006/main">
              <a:rPr lang="vi" sz="2400" dirty="0">
                <a:latin typeface="+mn-lt"/>
              </a:rPr>
              <a:t>nguồn A, đích </a:t>
            </a:r>
            <a:r xmlns:a="http://schemas.openxmlformats.org/drawingml/2006/main">
              <a:rPr lang="vi" sz="2400" dirty="0" smtClean="0">
                <a:latin typeface="+mn-lt"/>
              </a:rPr>
              <a:t>B</a:t>
            </a:r>
            <a:endParaRPr xmlns:a="http://schemas.openxmlformats.org/drawingml/2006/main" lang="en-US" sz="2400" dirty="0">
              <a:latin typeface="+mn-lt"/>
            </a:endParaRPr>
          </a:p>
          <a:p>
            <a:r xmlns:a="http://schemas.openxmlformats.org/drawingml/2006/main">
              <a:rPr lang="vi" sz="2400" dirty="0">
                <a:latin typeface="+mn-lt"/>
              </a:rPr>
              <a:t>R tạo khung lớp liên kết với địa chỉ </a:t>
            </a:r>
            <a:r xmlns:a="http://schemas.openxmlformats.org/drawingml/2006/main">
              <a:rPr lang="vi" sz="2400" dirty="0" smtClean="0">
                <a:latin typeface="+mn-lt"/>
              </a:rPr>
              <a:t>MAC của B </a:t>
            </a:r>
            <a:r xmlns:a="http://schemas.openxmlformats.org/drawingml/2006/main">
              <a:rPr lang="vi" sz="2400" dirty="0">
                <a:latin typeface="+mn-lt"/>
              </a:rPr>
              <a:t>là đích, khung chứa A-to-B </a:t>
            </a:r>
            <a:r xmlns:a="http://schemas.openxmlformats.org/drawingml/2006/main">
              <a:rPr lang="vi" sz="2400" dirty="0" smtClean="0">
                <a:latin typeface="+mn-lt"/>
              </a:rPr>
              <a:t>I</a:t>
            </a:r>
            <a:r xmlns:a="http://schemas.openxmlformats.org/drawingml/2006/main">
              <a:rPr lang="vi" sz="100" dirty="0" smtClean="0">
                <a:latin typeface="+mn-lt"/>
              </a:rPr>
              <a:t> </a:t>
            </a:r>
            <a:r xmlns:a="http://schemas.openxmlformats.org/drawingml/2006/main">
              <a:rPr lang="vi" sz="2400" dirty="0" smtClean="0">
                <a:latin typeface="+mn-lt"/>
              </a:rPr>
              <a:t>gói dữ liệu P</a:t>
            </a:r>
            <a:endParaRPr xmlns:a="http://schemas.openxmlformats.org/drawingml/2006/main" lang="en-US" sz="2400" dirty="0">
              <a:latin typeface="+mn-lt"/>
            </a:endParaRPr>
          </a:p>
        </p:txBody>
      </p:sp>
      <p:pic>
        <p:nvPicPr>
          <p:cNvPr id="5" name="Picture 4" descr="A diagram connects a router to 4 P C’s with an adapter at each connection. Each adapter has 2 series of numbers. The router, R, connects directly to 2 internet groups, which are connected to 2 P C’s each. P C 3 has a table.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hyphen 0 6 hyphen 9 B. 2, M A C d e s t, 49 hyphen B D hyphen D 2 hyphen C 7 hyphen 56 hyphen 2 A. 3, blank.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10" y="3103169"/>
            <a:ext cx="4768981" cy="2439821"/>
          </a:xfrm>
          <a:prstGeom prst="rect">
            <a:avLst/>
          </a:prstGeom>
        </p:spPr>
      </p:pic>
      <p:sp>
        <p:nvSpPr>
          <p:cNvPr id="4" name="Text Placeholder 3"/>
          <p:cNvSpPr>
            <a:spLocks noGrp="1"/>
          </p:cNvSpPr>
          <p:nvPr>
            <p:ph type="body" idx="2"/>
          </p:nvPr>
        </p:nvSpPr>
        <p:spPr>
          <a:xfrm>
            <a:off x="457200" y="5760720"/>
            <a:ext cx="8229600" cy="640080"/>
          </a:xfrm>
        </p:spPr>
        <p:txBody>
          <a:bodyPr/>
          <a:lstStyle/>
          <a:p>
            <a:r xmlns:a="http://schemas.openxmlformats.org/drawingml/2006/main">
              <a:rPr lang="vi" sz="1800" dirty="0" smtClean="0">
                <a:latin typeface="+mn-lt"/>
              </a:rPr>
              <a:t>Xem </a:t>
            </a:r>
            <a:r xmlns:a="http://schemas.openxmlformats.org/drawingml/2006/main">
              <a:rPr lang="vi" sz="1800" dirty="0">
                <a:latin typeface="+mn-lt"/>
              </a:rPr>
              <a:t>các bài tập tương tác trực tuyến để biết thêm ví dụ </a:t>
            </a:r>
            <a:r xmlns:a="http://schemas.openxmlformats.org/drawingml/2006/main" xmlns:r="http://schemas.openxmlformats.org/officeDocument/2006/relationships">
              <a:rPr lang="vi" sz="1800" dirty="0" smtClean="0">
                <a:latin typeface="+mn-lt"/>
                <a:hlinkClick r:id="rId3"/>
              </a:rPr>
              <a:t>: </a:t>
            </a:r>
            <a:endParaRPr xmlns:a="http://schemas.openxmlformats.org/drawingml/2006/main" lang="en-US" sz="1800" dirty="0">
              <a:latin typeface="+mn-lt"/>
            </a:endParaRPr>
            <a:r xmlns:a="http://schemas.openxmlformats.org/drawingml/2006/main" xmlns:r="http://schemas.openxmlformats.org/officeDocument/2006/relationships">
              <a:rPr lang="vi" sz="1800" dirty="0">
                <a:latin typeface="+mn-lt"/>
                <a:hlinkClick r:id="rId3" tooltip="http://gaia.cs.umass.edu/kurose_ross/interactive/"/>
              </a:rPr>
              <a:t>http://gaia.cs.umass.edu/kurose_ross/interactive/</a:t>
            </a:r>
          </a:p>
        </p:txBody>
      </p:sp>
    </p:spTree>
    <p:extLst>
      <p:ext uri="{BB962C8B-B14F-4D97-AF65-F5344CB8AC3E}">
        <p14:creationId xmlns:p14="http://schemas.microsoft.com/office/powerpoint/2010/main" val="965939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(5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b="1"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b="1"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2499404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Ethernet</a:t>
            </a:r>
          </a:p>
        </p:txBody>
      </p:sp>
      <p:sp>
        <p:nvSpPr>
          <p:cNvPr id="4" name="Text Placeholder 3"/>
          <p:cNvSpPr>
            <a:spLocks noGrp="1"/>
          </p:cNvSpPr>
          <p:nvPr>
            <p:ph type="body" idx="1"/>
          </p:nvPr>
        </p:nvSpPr>
        <p:spPr>
          <a:xfrm>
            <a:off x="457200" y="1600200"/>
            <a:ext cx="8229600" cy="2260600"/>
          </a:xfrm>
        </p:spPr>
        <p:txBody>
          <a:bodyPr/>
          <a:lstStyle/>
          <a:p>
            <a:pPr xmlns:a="http://schemas.openxmlformats.org/drawingml/2006/main" marL="0" indent="0">
              <a:buFont typeface="Wingdings" charset="0"/>
              <a:buNone/>
              <a:defRPr/>
            </a:pPr>
            <a:r xmlns:a="http://schemas.openxmlformats.org/drawingml/2006/main">
              <a:rPr lang="vi" sz="1800" dirty="0">
                <a:latin typeface="+mn-lt"/>
              </a:rPr>
              <a:t>Công nghệ </a:t>
            </a:r>
            <a:r xmlns:a="http://schemas.openxmlformats.org/drawingml/2006/main">
              <a:rPr lang="vi" sz="1800" dirty="0" smtClean="0">
                <a:latin typeface="+mn-lt"/>
              </a:rPr>
              <a:t>mạng LAN </a:t>
            </a:r>
            <a:r xmlns:a="http://schemas.openxmlformats.org/drawingml/2006/main">
              <a:rPr lang="vi" sz="1800" dirty="0">
                <a:latin typeface="+mn-lt"/>
              </a:rPr>
              <a:t>có dây </a:t>
            </a:r>
            <a:r xmlns:a="http://schemas.openxmlformats.org/drawingml/2006/main">
              <a:rPr lang="vi" sz="1800" dirty="0" smtClean="0">
                <a:latin typeface="+mn-lt"/>
              </a:rPr>
              <a:t>“thống trị” </a:t>
            </a:r>
            <a:r xmlns:a="http://schemas.openxmlformats.org/drawingml/2006/main">
              <a:rPr lang="vi" sz="1800" dirty="0" smtClean="0">
                <a:latin typeface="+mn-lt"/>
              </a:rPr>
              <a:t>:</a:t>
            </a:r>
            <a:endParaRPr xmlns:a="http://schemas.openxmlformats.org/drawingml/2006/main" lang="en-US" sz="1800" dirty="0">
              <a:latin typeface="+mn-lt"/>
            </a:endParaRPr>
          </a:p>
          <a:p>
            <a:pPr xmlns:a="http://schemas.openxmlformats.org/drawingml/2006/main">
              <a:defRPr/>
            </a:pPr>
            <a:r xmlns:a="http://schemas.openxmlformats.org/drawingml/2006/main">
              <a:rPr lang="vi" sz="1800" dirty="0">
                <a:latin typeface="+mn-lt"/>
              </a:rPr>
              <a:t>chip đơn, nhiều tốc độ (ví dụ: Broadcom </a:t>
            </a:r>
            <a:r xmlns:a="http://schemas.openxmlformats.org/drawingml/2006/main">
              <a:rPr lang="vi" sz="1800" dirty="0" smtClean="0">
                <a:latin typeface="+mn-lt"/>
              </a:rPr>
              <a:t>B</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a:t>
            </a:r>
            <a:r xmlns:a="http://schemas.openxmlformats.org/drawingml/2006/main">
              <a:rPr lang="vi" sz="1800" dirty="0" smtClean="0">
                <a:latin typeface="+mn-lt"/>
              </a:rPr>
              <a:t>m</a:t>
            </a:r>
            <a:r xmlns:a="http://schemas.openxmlformats.org/drawingml/2006/main">
              <a:rPr lang="vi" sz="100" dirty="0" smtClean="0">
                <a:latin typeface="+mn-lt"/>
              </a:rPr>
              <a:t> </a:t>
            </a:r>
            <a:r xmlns:a="http://schemas.openxmlformats.org/drawingml/2006/main">
              <a:rPr lang="vi" sz="1800" dirty="0" smtClean="0">
                <a:latin typeface="+mn-lt"/>
              </a:rPr>
              <a:t>5761 </a:t>
            </a:r>
            <a:r xmlns:a="http://schemas.openxmlformats.org/drawingml/2006/main">
              <a:rPr lang="vi" sz="1800" dirty="0">
                <a:latin typeface="+mn-lt"/>
              </a:rPr>
              <a:t>)</a:t>
            </a:r>
          </a:p>
          <a:p>
            <a:pPr xmlns:a="http://schemas.openxmlformats.org/drawingml/2006/main">
              <a:defRPr/>
            </a:pPr>
            <a:r xmlns:a="http://schemas.openxmlformats.org/drawingml/2006/main">
              <a:rPr lang="vi" sz="1800" dirty="0">
                <a:latin typeface="+mn-lt"/>
              </a:rPr>
              <a:t>công nghệ </a:t>
            </a:r>
            <a:r xmlns:a="http://schemas.openxmlformats.org/drawingml/2006/main">
              <a:rPr lang="vi" sz="1800" dirty="0" smtClean="0">
                <a:latin typeface="+mn-lt"/>
              </a:rPr>
              <a:t>LAN </a:t>
            </a:r>
            <a:r xmlns:a="http://schemas.openxmlformats.org/drawingml/2006/main">
              <a:rPr lang="vi" sz="1800" dirty="0">
                <a:latin typeface="+mn-lt"/>
              </a:rPr>
              <a:t>đầu tiên được sử dụng rộng rãi</a:t>
            </a:r>
          </a:p>
          <a:p>
            <a:pPr xmlns:a="http://schemas.openxmlformats.org/drawingml/2006/main">
              <a:defRPr/>
            </a:pPr>
            <a:r xmlns:a="http://schemas.openxmlformats.org/drawingml/2006/main">
              <a:rPr lang="vi" sz="1800" dirty="0">
                <a:latin typeface="+mn-lt"/>
              </a:rPr>
              <a:t>đơn giản hơn, rẻ tiền</a:t>
            </a:r>
          </a:p>
          <a:p>
            <a:pPr xmlns:a="http://schemas.openxmlformats.org/drawingml/2006/main">
              <a:defRPr/>
            </a:pPr>
            <a:r xmlns:a="http://schemas.openxmlformats.org/drawingml/2006/main">
              <a:rPr lang="vi" sz="1800" dirty="0">
                <a:latin typeface="+mn-lt"/>
              </a:rPr>
              <a:t>theo kịp cuộc đua tốc độ: 10 </a:t>
            </a:r>
            <a:r xmlns:a="http://schemas.openxmlformats.org/drawingml/2006/main">
              <a:rPr lang="vi" sz="1800" dirty="0" smtClean="0">
                <a:latin typeface="+mn-lt"/>
              </a:rPr>
              <a:t>M</a:t>
            </a:r>
            <a:r xmlns:a="http://schemas.openxmlformats.org/drawingml/2006/main">
              <a:rPr lang="vi" sz="100" dirty="0" smtClean="0">
                <a:latin typeface="+mn-lt"/>
              </a:rPr>
              <a:t> </a:t>
            </a:r>
            <a:r xmlns:a="http://schemas.openxmlformats.org/drawingml/2006/main">
              <a:rPr lang="vi" sz="1800" dirty="0" smtClean="0">
                <a:latin typeface="+mn-lt"/>
              </a:rPr>
              <a:t>b</a:t>
            </a:r>
            <a:r xmlns:a="http://schemas.openxmlformats.org/drawingml/2006/main">
              <a:rPr lang="vi" sz="100" dirty="0" smtClean="0">
                <a:latin typeface="+mn-lt"/>
              </a:rPr>
              <a:t> </a:t>
            </a:r>
            <a:r xmlns:a="http://schemas.openxmlformats.org/drawingml/2006/main">
              <a:rPr lang="vi" sz="1800" dirty="0" smtClean="0">
                <a:latin typeface="+mn-lt"/>
              </a:rPr>
              <a:t>P</a:t>
            </a:r>
            <a:r xmlns:a="http://schemas.openxmlformats.org/drawingml/2006/main">
              <a:rPr lang="vi" sz="100" dirty="0" smtClean="0">
                <a:latin typeface="+mn-lt"/>
              </a:rPr>
              <a:t> </a:t>
            </a:r>
            <a:r xmlns:a="http://schemas.openxmlformats.org/drawingml/2006/main">
              <a:rPr lang="vi" sz="1800" dirty="0" smtClean="0">
                <a:latin typeface="+mn-lt"/>
              </a:rPr>
              <a:t>s </a:t>
            </a:r>
            <a:r xmlns:a="http://schemas.openxmlformats.org/drawingml/2006/main">
              <a:rPr lang="vi" sz="1800" dirty="0">
                <a:latin typeface="+mn-lt"/>
              </a:rPr>
              <a:t>– 10 </a:t>
            </a:r>
            <a:r xmlns:a="http://schemas.openxmlformats.org/drawingml/2006/main">
              <a:rPr lang="vi" sz="1800" dirty="0" smtClean="0">
                <a:latin typeface="+mn-lt"/>
              </a:rPr>
              <a:t>G</a:t>
            </a:r>
            <a:r xmlns:a="http://schemas.openxmlformats.org/drawingml/2006/main">
              <a:rPr lang="vi" sz="100" dirty="0" smtClean="0">
                <a:latin typeface="+mn-lt"/>
              </a:rPr>
              <a:t> </a:t>
            </a:r>
            <a:r xmlns:a="http://schemas.openxmlformats.org/drawingml/2006/main">
              <a:rPr lang="vi" sz="1800" dirty="0" smtClean="0">
                <a:latin typeface="+mn-lt"/>
              </a:rPr>
              <a:t>b</a:t>
            </a:r>
            <a:r xmlns:a="http://schemas.openxmlformats.org/drawingml/2006/main">
              <a:rPr lang="vi" sz="100" dirty="0" smtClean="0">
                <a:latin typeface="+mn-lt"/>
              </a:rPr>
              <a:t> </a:t>
            </a:r>
            <a:r xmlns:a="http://schemas.openxmlformats.org/drawingml/2006/main">
              <a:rPr lang="vi" sz="1800" dirty="0" smtClean="0">
                <a:latin typeface="+mn-lt"/>
              </a:rPr>
              <a:t>P</a:t>
            </a:r>
            <a:r xmlns:a="http://schemas.openxmlformats.org/drawingml/2006/main">
              <a:rPr lang="vi" sz="100" dirty="0" smtClean="0">
                <a:latin typeface="+mn-lt"/>
              </a:rPr>
              <a:t> </a:t>
            </a:r>
            <a:r xmlns:a="http://schemas.openxmlformats.org/drawingml/2006/main">
              <a:rPr lang="vi" sz="1800" dirty="0" smtClean="0">
                <a:latin typeface="+mn-lt"/>
              </a:rPr>
              <a:t>S</a:t>
            </a:r>
            <a:endParaRPr xmlns:a="http://schemas.openxmlformats.org/drawingml/2006/main" lang="en-US" sz="1800" dirty="0">
              <a:latin typeface="+mn-lt"/>
            </a:endParaRPr>
          </a:p>
        </p:txBody>
      </p:sp>
      <p:pic>
        <p:nvPicPr>
          <p:cNvPr id="6" name="Picture 5" descr="In a connection diagram, a station consists of a controller and an interface. The interface is connected to a transceiver via an interface cable. The transceiver connects to a tap, which connects to the ether, which supports connections to devices. The ether runs to the terminator."/>
          <p:cNvPicPr>
            <a:picLocks noChangeAspect="1"/>
          </p:cNvPicPr>
          <p:nvPr/>
        </p:nvPicPr>
        <p:blipFill>
          <a:blip r:embed="rId2"/>
          <a:stretch>
            <a:fillRect/>
          </a:stretch>
        </p:blipFill>
        <p:spPr>
          <a:xfrm>
            <a:off x="3168816" y="4148350"/>
            <a:ext cx="2806367" cy="1503923"/>
          </a:xfrm>
          <a:prstGeom prst="rect">
            <a:avLst/>
          </a:prstGeom>
        </p:spPr>
      </p:pic>
      <p:sp>
        <p:nvSpPr>
          <p:cNvPr id="5" name="Text Placeholder 4"/>
          <p:cNvSpPr>
            <a:spLocks noGrp="1"/>
          </p:cNvSpPr>
          <p:nvPr>
            <p:ph type="body" idx="2"/>
          </p:nvPr>
        </p:nvSpPr>
        <p:spPr>
          <a:xfrm>
            <a:off x="457200" y="5834062"/>
            <a:ext cx="8229600" cy="352425"/>
          </a:xfrm>
        </p:spPr>
        <p:txBody>
          <a:bodyPr/>
          <a:lstStyle/>
          <a:p>
            <a:pPr xmlns:a="http://schemas.openxmlformats.org/drawingml/2006/main" marL="0" indent="0">
              <a:buNone/>
            </a:pPr>
            <a:r xmlns:a="http://schemas.openxmlformats.org/drawingml/2006/main">
              <a:rPr lang="vi" sz="1800" b="1" dirty="0" smtClean="0">
                <a:latin typeface="+mn-lt"/>
              </a:rPr>
              <a:t>Bản phác thảo </a:t>
            </a:r>
            <a:endParaRPr xmlns:a="http://schemas.openxmlformats.org/drawingml/2006/main" lang="en-US" sz="1800" b="1" dirty="0">
              <a:latin typeface="+mn-lt"/>
            </a:endParaRPr>
            <a:r xmlns:a="http://schemas.openxmlformats.org/drawingml/2006/main">
              <a:rPr lang="vi" sz="1800" b="1" dirty="0">
                <a:latin typeface="+mn-lt"/>
              </a:rPr>
              <a:t>Ethernet </a:t>
            </a:r>
            <a:r xmlns:a="http://schemas.openxmlformats.org/drawingml/2006/main">
              <a:rPr lang="vi" sz="1800" b="1" dirty="0" smtClean="0">
                <a:latin typeface="+mn-lt"/>
              </a:rPr>
              <a:t>của Metcalfe</a:t>
            </a:r>
          </a:p>
        </p:txBody>
      </p:sp>
    </p:spTree>
    <p:extLst>
      <p:ext uri="{BB962C8B-B14F-4D97-AF65-F5344CB8AC3E}">
        <p14:creationId xmlns:p14="http://schemas.microsoft.com/office/powerpoint/2010/main" val="33010456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Ethernet: </a:t>
            </a:r>
            <a:r xmlns:a="http://schemas.openxmlformats.org/drawingml/2006/main">
              <a:rPr lang="vi" dirty="0" smtClean="0"/>
              <a:t>Cấu trúc liên kết vật lý</a:t>
            </a:r>
            <a:endParaRPr xmlns:a="http://schemas.openxmlformats.org/drawingml/2006/main" lang="en-IN" sz="2000" b="0" dirty="0"/>
          </a:p>
        </p:txBody>
      </p:sp>
      <p:sp>
        <p:nvSpPr>
          <p:cNvPr id="3" name="Text Placeholder 2"/>
          <p:cNvSpPr>
            <a:spLocks noGrp="1"/>
          </p:cNvSpPr>
          <p:nvPr>
            <p:ph idx="1"/>
          </p:nvPr>
        </p:nvSpPr>
        <p:spPr>
          <a:xfrm>
            <a:off x="457200" y="1600200"/>
            <a:ext cx="8229600" cy="2368218"/>
          </a:xfrm>
        </p:spPr>
        <p:txBody>
          <a:bodyPr/>
          <a:lstStyle/>
          <a:p>
            <a:pPr xmlns:a="http://schemas.openxmlformats.org/drawingml/2006/main" indent="-255600">
              <a:defRPr/>
            </a:pPr>
            <a:r xmlns:a="http://schemas.openxmlformats.org/drawingml/2006/main">
              <a:rPr lang="vi" sz="2000" b="1" dirty="0">
                <a:solidFill>
                  <a:schemeClr val="tx1"/>
                </a:solidFill>
                <a:latin typeface="+mn-lt"/>
              </a:rPr>
              <a:t>xe buýt:</a:t>
            </a:r>
            <a:r xmlns:a="http://schemas.openxmlformats.org/drawingml/2006/main">
              <a:rPr lang="vi" sz="2000" i="1" dirty="0">
                <a:solidFill>
                  <a:srgbClr val="CC0000"/>
                </a:solidFill>
                <a:latin typeface="+mn-lt"/>
              </a:rPr>
              <a:t> </a:t>
            </a:r>
            <a:r xmlns:a="http://schemas.openxmlformats.org/drawingml/2006/main">
              <a:rPr lang="vi" sz="2000" dirty="0">
                <a:latin typeface="+mn-lt"/>
              </a:rPr>
              <a:t>phổ biến đến giữa những năm 90</a:t>
            </a:r>
          </a:p>
          <a:p>
            <a:pPr xmlns:a="http://schemas.openxmlformats.org/drawingml/2006/main" lvl="1" indent="-284400">
              <a:defRPr/>
            </a:pPr>
            <a:r xmlns:a="http://schemas.openxmlformats.org/drawingml/2006/main">
              <a:rPr lang="vi" sz="2000" dirty="0">
                <a:latin typeface="+mn-lt"/>
              </a:rPr>
              <a:t>tất cả các nút trong cùng một miền va chạm (có thể va chạm với nhau)</a:t>
            </a:r>
          </a:p>
          <a:p>
            <a:pPr xmlns:a="http://schemas.openxmlformats.org/drawingml/2006/main" indent="-255600">
              <a:defRPr/>
            </a:pPr>
            <a:r xmlns:a="http://schemas.openxmlformats.org/drawingml/2006/main">
              <a:rPr lang="vi" sz="2000" b="1" dirty="0">
                <a:solidFill>
                  <a:schemeClr val="tx1"/>
                </a:solidFill>
                <a:latin typeface="+mn-lt"/>
              </a:rPr>
              <a:t>ngôi sao:</a:t>
            </a:r>
            <a:r xmlns:a="http://schemas.openxmlformats.org/drawingml/2006/main">
              <a:rPr lang="vi" sz="2000" i="1" dirty="0">
                <a:solidFill>
                  <a:srgbClr val="CC0000"/>
                </a:solidFill>
                <a:latin typeface="+mn-lt"/>
              </a:rPr>
              <a:t> </a:t>
            </a:r>
            <a:r xmlns:a="http://schemas.openxmlformats.org/drawingml/2006/main">
              <a:rPr lang="vi" sz="2000" dirty="0">
                <a:latin typeface="+mn-lt"/>
              </a:rPr>
              <a:t>chiếm ưu thế ngày hôm nay</a:t>
            </a:r>
          </a:p>
          <a:p>
            <a:pPr xmlns:a="http://schemas.openxmlformats.org/drawingml/2006/main" lvl="1" indent="-284400">
              <a:defRPr/>
            </a:pPr>
            <a:r xmlns:a="http://schemas.openxmlformats.org/drawingml/2006/main">
              <a:rPr lang="vi" sz="2000" b="1" dirty="0">
                <a:solidFill>
                  <a:schemeClr val="tx1"/>
                </a:solidFill>
                <a:latin typeface="+mn-lt"/>
              </a:rPr>
              <a:t>chuyển đổi </a:t>
            </a:r>
            <a:r xmlns:a="http://schemas.openxmlformats.org/drawingml/2006/main">
              <a:rPr lang="vi" sz="2000" dirty="0">
                <a:latin typeface="+mn-lt"/>
              </a:rPr>
              <a:t>hoạt động</a:t>
            </a:r>
            <a:r xmlns:a="http://schemas.openxmlformats.org/drawingml/2006/main">
              <a:rPr lang="vi" sz="2000" dirty="0">
                <a:solidFill>
                  <a:srgbClr val="CC0000"/>
                </a:solidFill>
                <a:latin typeface="+mn-lt"/>
              </a:rPr>
              <a:t> </a:t>
            </a:r>
            <a:r xmlns:a="http://schemas.openxmlformats.org/drawingml/2006/main">
              <a:rPr lang="vi" sz="2000" dirty="0">
                <a:latin typeface="+mn-lt"/>
              </a:rPr>
              <a:t>ở Trung tâm</a:t>
            </a:r>
          </a:p>
          <a:p>
            <a:pPr xmlns:a="http://schemas.openxmlformats.org/drawingml/2006/main" lvl="1" indent="-284400">
              <a:defRPr/>
            </a:pPr>
            <a:r xmlns:a="http://schemas.openxmlformats.org/drawingml/2006/main">
              <a:rPr lang="vi" sz="2000" dirty="0">
                <a:latin typeface="+mn-lt"/>
              </a:rPr>
              <a:t>mỗi </a:t>
            </a:r>
            <a:r xmlns:a="http://schemas.openxmlformats.org/drawingml/2006/main">
              <a:rPr lang="vi" sz="2000" dirty="0" smtClean="0">
                <a:latin typeface="+mn-lt"/>
              </a:rPr>
              <a:t>"spoke" </a:t>
            </a:r>
            <a:r xmlns:a="http://schemas.openxmlformats.org/drawingml/2006/main">
              <a:rPr lang="vi" sz="2000" dirty="0">
                <a:latin typeface="+mn-lt"/>
              </a:rPr>
              <a:t>chạy một giao thức Ethernet (riêng biệt) (các nút không va chạm với nhau </a:t>
            </a:r>
            <a:r xmlns:a="http://schemas.openxmlformats.org/drawingml/2006/main">
              <a:rPr lang="vi" sz="2000" dirty="0" smtClean="0">
                <a:latin typeface="+mn-lt"/>
              </a:rPr>
              <a:t>)</a:t>
            </a:r>
            <a:endParaRPr xmlns:a="http://schemas.openxmlformats.org/drawingml/2006/main" lang="en-US" sz="2000" dirty="0">
              <a:latin typeface="+mn-lt"/>
            </a:endParaRPr>
          </a:p>
        </p:txBody>
      </p:sp>
      <p:sp>
        <p:nvSpPr>
          <p:cNvPr id="4" name="Content Placeholder 3"/>
          <p:cNvSpPr>
            <a:spLocks noGrp="1"/>
          </p:cNvSpPr>
          <p:nvPr>
            <p:ph idx="13"/>
          </p:nvPr>
        </p:nvSpPr>
        <p:spPr>
          <a:xfrm>
            <a:off x="1491698" y="3968418"/>
            <a:ext cx="2448733" cy="371107"/>
          </a:xfrm>
        </p:spPr>
        <p:txBody>
          <a:bodyPr/>
          <a:lstStyle/>
          <a:p>
            <a:pPr xmlns:a="http://schemas.openxmlformats.org/drawingml/2006/main" marL="0" indent="0">
              <a:buNone/>
            </a:pPr>
            <a:r xmlns:a="http://schemas.openxmlformats.org/drawingml/2006/main">
              <a:rPr lang="vi" sz="2000" b="1" dirty="0">
                <a:solidFill>
                  <a:schemeClr val="tx1"/>
                </a:solidFill>
                <a:latin typeface="+mn-lt"/>
                <a:cs typeface="Arial" charset="0"/>
              </a:rPr>
              <a:t>xe buýt:</a:t>
            </a:r>
            <a:r xmlns:a="http://schemas.openxmlformats.org/drawingml/2006/main">
              <a:rPr lang="vi" sz="2000" dirty="0">
                <a:solidFill>
                  <a:srgbClr val="CC0000"/>
                </a:solidFill>
                <a:latin typeface="+mn-lt"/>
                <a:cs typeface="Arial" charset="0"/>
              </a:rPr>
              <a:t> </a:t>
            </a:r>
            <a:r xmlns:a="http://schemas.openxmlformats.org/drawingml/2006/main">
              <a:rPr lang="vi" sz="2000" dirty="0" smtClean="0">
                <a:latin typeface="+mn-lt"/>
                <a:cs typeface="Arial" charset="0"/>
              </a:rPr>
              <a:t>cáp </a:t>
            </a:r>
            <a:endParaRPr xmlns:a="http://schemas.openxmlformats.org/drawingml/2006/main" lang="en-US" sz="2000" dirty="0">
              <a:latin typeface="+mn-lt"/>
              <a:cs typeface="Arial" charset="0"/>
            </a:endParaRPr>
            <a:r xmlns:a="http://schemas.openxmlformats.org/drawingml/2006/main">
              <a:rPr lang="vi" sz="2000" dirty="0">
                <a:latin typeface="+mn-lt"/>
                <a:cs typeface="Arial" charset="0"/>
              </a:rPr>
              <a:t>đồng trục</a:t>
            </a:r>
          </a:p>
        </p:txBody>
      </p:sp>
      <p:pic>
        <p:nvPicPr>
          <p:cNvPr id="6" name="Picture 5" descr="A diagram of bus, coaxial cable connects 5 P C’s with an adapter at each P C, linked to a vertical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83" y="4540937"/>
            <a:ext cx="2260471" cy="1820381"/>
          </a:xfrm>
          <a:prstGeom prst="rect">
            <a:avLst/>
          </a:prstGeom>
        </p:spPr>
      </p:pic>
      <p:sp>
        <p:nvSpPr>
          <p:cNvPr id="5" name="Content Placeholder 4"/>
          <p:cNvSpPr>
            <a:spLocks noGrp="1"/>
          </p:cNvSpPr>
          <p:nvPr>
            <p:ph idx="14"/>
          </p:nvPr>
        </p:nvSpPr>
        <p:spPr>
          <a:xfrm>
            <a:off x="6307811" y="3905571"/>
            <a:ext cx="697424" cy="449451"/>
          </a:xfrm>
        </p:spPr>
        <p:txBody>
          <a:bodyPr/>
          <a:lstStyle/>
          <a:p>
            <a:pPr xmlns:a="http://schemas.openxmlformats.org/drawingml/2006/main" marL="0" indent="0">
              <a:buNone/>
            </a:pPr>
            <a:r xmlns:a="http://schemas.openxmlformats.org/drawingml/2006/main">
              <a:rPr lang="vi" sz="2000" dirty="0">
                <a:solidFill>
                  <a:schemeClr val="tx1"/>
                </a:solidFill>
                <a:latin typeface="+mn-lt"/>
                <a:cs typeface="Arial" charset="0"/>
              </a:rPr>
              <a:t>ngôi sao</a:t>
            </a:r>
            <a:endParaRPr xmlns:a="http://schemas.openxmlformats.org/drawingml/2006/main" lang="en-US" sz="2000" dirty="0">
              <a:latin typeface="+mn-lt"/>
            </a:endParaRPr>
          </a:p>
        </p:txBody>
      </p:sp>
      <p:pic>
        <p:nvPicPr>
          <p:cNvPr id="7" name="Picture 6" descr="A diagram of star connects 4 P C’s to a switch at the center of the diagram, with adapters at each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218" y="4423034"/>
            <a:ext cx="2746845" cy="1893568"/>
          </a:xfrm>
          <a:prstGeom prst="rect">
            <a:avLst/>
          </a:prstGeom>
        </p:spPr>
      </p:pic>
    </p:spTree>
    <p:extLst>
      <p:ext uri="{BB962C8B-B14F-4D97-AF65-F5344CB8AC3E}">
        <p14:creationId xmlns:p14="http://schemas.microsoft.com/office/powerpoint/2010/main" val="4195177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Cấu trúc </a:t>
            </a:r>
            <a:r xmlns:a="http://schemas.openxmlformats.org/drawingml/2006/main">
              <a:rPr lang="vi" dirty="0"/>
              <a:t>khung Ethernet </a:t>
            </a:r>
            <a:r xmlns:a="http://schemas.openxmlformats.org/drawingml/2006/main">
              <a:rPr lang="vi" sz="2000" b="0" dirty="0" smtClean="0"/>
              <a:t>(1 trên 2)</a:t>
            </a:r>
            <a:endParaRPr xmlns:a="http://schemas.openxmlformats.org/drawingml/2006/main" lang="en-IN" sz="2000" b="0" dirty="0"/>
          </a:p>
        </p:txBody>
      </p:sp>
      <p:sp>
        <p:nvSpPr>
          <p:cNvPr id="3" name="Text Placeholder 2"/>
          <p:cNvSpPr>
            <a:spLocks noGrp="1"/>
          </p:cNvSpPr>
          <p:nvPr>
            <p:ph type="body" idx="1"/>
          </p:nvPr>
        </p:nvSpPr>
        <p:spPr>
          <a:xfrm>
            <a:off x="457200" y="1600200"/>
            <a:ext cx="8229600" cy="899159"/>
          </a:xfrm>
        </p:spPr>
        <p:txBody>
          <a:bodyPr/>
          <a:lstStyle/>
          <a:p>
            <a:pPr xmlns:a="http://schemas.openxmlformats.org/drawingml/2006/main" marL="0" indent="0">
              <a:buNone/>
            </a:pPr>
            <a:r xmlns:a="http://schemas.openxmlformats.org/drawingml/2006/main">
              <a:rPr lang="vi" sz="2400" dirty="0">
                <a:latin typeface="+mn-lt"/>
              </a:rPr>
              <a:t>gửi bộ điều hợp gói gọn </a:t>
            </a:r>
            <a:r xmlns:a="http://schemas.openxmlformats.org/drawingml/2006/main">
              <a:rPr lang="vi" sz="2400" dirty="0" smtClean="0">
                <a:latin typeface="+mn-lt"/>
              </a:rPr>
              <a:t>tôi</a:t>
            </a:r>
            <a:r xmlns:a="http://schemas.openxmlformats.org/drawingml/2006/main">
              <a:rPr lang="vi" sz="100" dirty="0" smtClean="0">
                <a:latin typeface="+mn-lt"/>
              </a:rPr>
              <a:t> Gói dữ liệu </a:t>
            </a:r>
            <a:r xmlns:a="http://schemas.openxmlformats.org/drawingml/2006/main">
              <a:rPr lang="vi" sz="2400" dirty="0" smtClean="0">
                <a:latin typeface="+mn-lt"/>
              </a:rPr>
              <a:t>P </a:t>
            </a:r>
            <a:r xmlns:a="http://schemas.openxmlformats.org/drawingml/2006/main">
              <a:rPr lang="vi" sz="2400" dirty="0">
                <a:latin typeface="+mn-lt"/>
              </a:rPr>
              <a:t>(hoặc gói giao thức lớp mạng khác) trong </a:t>
            </a:r>
            <a:r xmlns:a="http://schemas.openxmlformats.org/drawingml/2006/main">
              <a:rPr lang="vi" sz="2400" b="1" dirty="0" smtClean="0">
                <a:solidFill>
                  <a:schemeClr val="tx1"/>
                </a:solidFill>
                <a:latin typeface="+mn-lt"/>
              </a:rPr>
              <a:t>khung </a:t>
            </a:r>
            <a:endParaRPr xmlns:a="http://schemas.openxmlformats.org/drawingml/2006/main" lang="en-US" sz="2400" b="1" dirty="0">
              <a:solidFill>
                <a:schemeClr val="tx1"/>
              </a:solidFill>
              <a:latin typeface="+mn-lt"/>
            </a:endParaRPr>
            <a:r xmlns:a="http://schemas.openxmlformats.org/drawingml/2006/main">
              <a:rPr lang="vi" sz="2400" b="1" dirty="0">
                <a:solidFill>
                  <a:schemeClr val="tx1"/>
                </a:solidFill>
                <a:latin typeface="+mn-lt"/>
              </a:rPr>
              <a:t>Ethernet</a:t>
            </a:r>
          </a:p>
        </p:txBody>
      </p:sp>
      <p:pic>
        <p:nvPicPr>
          <p:cNvPr id="5" name="Picture 4"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2747330"/>
            <a:ext cx="6303810" cy="1030313"/>
          </a:xfrm>
          <a:prstGeom prst="rect">
            <a:avLst/>
          </a:prstGeom>
        </p:spPr>
      </p:pic>
      <p:sp>
        <p:nvSpPr>
          <p:cNvPr id="4" name="Text Placeholder 3"/>
          <p:cNvSpPr>
            <a:spLocks noGrp="1"/>
          </p:cNvSpPr>
          <p:nvPr>
            <p:ph type="body" idx="2"/>
          </p:nvPr>
        </p:nvSpPr>
        <p:spPr>
          <a:xfrm>
            <a:off x="457200" y="4171627"/>
            <a:ext cx="8229600" cy="1940560"/>
          </a:xfrm>
        </p:spPr>
        <p:txBody>
          <a:bodyPr/>
          <a:lstStyle/>
          <a:p>
            <a:pPr xmlns:a="http://schemas.openxmlformats.org/drawingml/2006/main">
              <a:buFont typeface="Wingdings" charset="0"/>
              <a:buNone/>
              <a:defRPr/>
            </a:pPr>
            <a:r xmlns:a="http://schemas.openxmlformats.org/drawingml/2006/main">
              <a:rPr lang="vi" sz="2400" b="1" dirty="0">
                <a:solidFill>
                  <a:schemeClr val="tx1"/>
                </a:solidFill>
                <a:latin typeface="+mn-lt"/>
              </a:rPr>
              <a:t>lời mở đầu </a:t>
            </a:r>
            <a:r xmlns:a="http://schemas.openxmlformats.org/drawingml/2006/main">
              <a:rPr lang="vi" sz="2400" b="1" dirty="0" smtClean="0">
                <a:solidFill>
                  <a:schemeClr val="tx1"/>
                </a:solidFill>
                <a:latin typeface="+mn-lt"/>
              </a:rPr>
              <a:t>:</a:t>
            </a:r>
            <a:endParaRPr xmlns:a="http://schemas.openxmlformats.org/drawingml/2006/main" lang="en-US" sz="2400" b="1" dirty="0">
              <a:solidFill>
                <a:schemeClr val="tx1"/>
              </a:solidFill>
              <a:latin typeface="+mn-lt"/>
            </a:endParaRPr>
          </a:p>
          <a:p>
            <a:pPr xmlns:a="http://schemas.openxmlformats.org/drawingml/2006/main">
              <a:defRPr/>
            </a:pPr>
            <a:r xmlns:a="http://schemas.openxmlformats.org/drawingml/2006/main">
              <a:rPr lang="vi" sz="2400" dirty="0">
                <a:latin typeface="+mn-lt"/>
              </a:rPr>
              <a:t>7 byte có mẫu 10101010 theo sau là một byte có </a:t>
            </a:r>
            <a:r xmlns:a="http://schemas.openxmlformats.org/drawingml/2006/main">
              <a:rPr lang="vi" sz="2400" dirty="0" smtClean="0">
                <a:latin typeface="+mn-lt"/>
              </a:rPr>
              <a:t>mẫu</a:t>
            </a:r>
            <a:r xmlns:a="http://schemas.openxmlformats.org/drawingml/2006/main">
              <a:rPr lang="vi" sz="2400" baseline="0" dirty="0" smtClean="0">
                <a:latin typeface="+mn-lt"/>
              </a:rPr>
              <a:t> </a:t>
            </a:r>
            <a:r xmlns:a="http://schemas.openxmlformats.org/drawingml/2006/main">
              <a:rPr lang="vi" sz="2400" dirty="0" smtClean="0">
                <a:latin typeface="+mn-lt"/>
              </a:rPr>
              <a:t>10101011</a:t>
            </a:r>
            <a:endParaRPr xmlns:a="http://schemas.openxmlformats.org/drawingml/2006/main" lang="en-US" sz="2400" dirty="0">
              <a:latin typeface="+mn-lt"/>
            </a:endParaRPr>
          </a:p>
          <a:p>
            <a:pPr xmlns:a="http://schemas.openxmlformats.org/drawingml/2006/main">
              <a:defRPr/>
            </a:pPr>
            <a:r xmlns:a="http://schemas.openxmlformats.org/drawingml/2006/main">
              <a:rPr lang="vi" sz="2400" dirty="0" smtClean="0">
                <a:latin typeface="+mn-lt"/>
              </a:rPr>
              <a:t>được sử dụng để đồng bộ hóa </a:t>
            </a:r>
            <a:r xmlns:a="http://schemas.openxmlformats.org/drawingml/2006/main">
              <a:rPr lang="vi" sz="2400" dirty="0" smtClean="0">
                <a:latin typeface="+mn-lt"/>
              </a:rPr>
              <a:t>tốc độ </a:t>
            </a:r>
            <a:endParaRPr xmlns:a="http://schemas.openxmlformats.org/drawingml/2006/main" lang="en-US" sz="2400" dirty="0">
              <a:latin typeface="+mn-lt"/>
            </a:endParaRPr>
            <a:r xmlns:a="http://schemas.openxmlformats.org/drawingml/2006/main">
              <a:rPr lang="vi" sz="2400" dirty="0">
                <a:latin typeface="+mn-lt"/>
              </a:rPr>
              <a:t>đồng hồ của người nhận, người gửi</a:t>
            </a:r>
          </a:p>
        </p:txBody>
      </p:sp>
    </p:spTree>
    <p:extLst>
      <p:ext uri="{BB962C8B-B14F-4D97-AF65-F5344CB8AC3E}">
        <p14:creationId xmlns:p14="http://schemas.microsoft.com/office/powerpoint/2010/main" val="3708798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Cấu trúc </a:t>
            </a:r>
            <a:r xmlns:a="http://schemas.openxmlformats.org/drawingml/2006/main">
              <a:rPr lang="vi" dirty="0"/>
              <a:t>khung Ethernet </a:t>
            </a:r>
            <a:r xmlns:a="http://schemas.openxmlformats.org/drawingml/2006/main">
              <a:rPr lang="vi" sz="2000" b="0" dirty="0" smtClean="0"/>
              <a:t>(2 trên 2)</a:t>
            </a:r>
            <a:endParaRPr xmlns:a="http://schemas.openxmlformats.org/drawingml/2006/main" lang="en-IN" sz="2000" b="0" dirty="0"/>
          </a:p>
        </p:txBody>
      </p:sp>
      <p:sp>
        <p:nvSpPr>
          <p:cNvPr id="5" name="Text Placeholder 4"/>
          <p:cNvSpPr>
            <a:spLocks noGrp="1"/>
          </p:cNvSpPr>
          <p:nvPr>
            <p:ph type="body" idx="1"/>
          </p:nvPr>
        </p:nvSpPr>
        <p:spPr>
          <a:xfrm>
            <a:off x="457200" y="1600200"/>
            <a:ext cx="8229600" cy="3579623"/>
          </a:xfrm>
        </p:spPr>
        <p:txBody>
          <a:bodyPr/>
          <a:lstStyle/>
          <a:p>
            <a:pPr xmlns:a="http://schemas.openxmlformats.org/drawingml/2006/main">
              <a:defRPr/>
            </a:pPr>
            <a:r xmlns:a="http://schemas.openxmlformats.org/drawingml/2006/main">
              <a:rPr lang="vi" sz="2000" b="1" dirty="0">
                <a:solidFill>
                  <a:schemeClr val="tx1"/>
                </a:solidFill>
              </a:rPr>
              <a:t>địa chỉ:</a:t>
            </a:r>
            <a:r xmlns:a="http://schemas.openxmlformats.org/drawingml/2006/main">
              <a:rPr lang="vi" sz="2000" i="1" dirty="0">
                <a:solidFill>
                  <a:srgbClr val="CC0000"/>
                </a:solidFill>
              </a:rPr>
              <a:t> </a:t>
            </a:r>
            <a:r xmlns:a="http://schemas.openxmlformats.org/drawingml/2006/main">
              <a:rPr lang="vi" sz="2000" dirty="0"/>
              <a:t>6 byte nguồn, </a:t>
            </a:r>
            <a:r xmlns:a="http://schemas.openxmlformats.org/drawingml/2006/main">
              <a:rPr lang="vi" sz="2000" dirty="0"/>
              <a:t>địa chỉ </a:t>
            </a:r>
            <a:r xmlns:a="http://schemas.openxmlformats.org/drawingml/2006/main">
              <a:rPr lang="vi" sz="2000" dirty="0" smtClean="0"/>
              <a:t>MAC đích</a:t>
            </a:r>
          </a:p>
          <a:p>
            <a:pPr xmlns:a="http://schemas.openxmlformats.org/drawingml/2006/main" lvl="1">
              <a:defRPr/>
            </a:pPr>
            <a:r xmlns:a="http://schemas.openxmlformats.org/drawingml/2006/main">
              <a:rPr lang="vi" sz="2000" dirty="0"/>
              <a:t>nếu bộ điều hợp nhận được khung có địa chỉ đích phù hợp hoặc với địa chỉ quảng bá (ví dụ: </a:t>
            </a:r>
            <a:r xmlns:a="http://schemas.openxmlformats.org/drawingml/2006/main">
              <a:rPr lang="vi" sz="2000" dirty="0" smtClean="0"/>
              <a:t>A</a:t>
            </a:r>
            <a:r xmlns:a="http://schemas.openxmlformats.org/drawingml/2006/main">
              <a:rPr lang="vi" sz="100" dirty="0" smtClean="0"/>
              <a:t> </a:t>
            </a:r>
            <a:r xmlns:a="http://schemas.openxmlformats.org/drawingml/2006/main">
              <a:rPr lang="vi" sz="2000" dirty="0" smtClean="0"/>
              <a:t>r</a:t>
            </a:r>
            <a:r xmlns:a="http://schemas.openxmlformats.org/drawingml/2006/main">
              <a:rPr lang="vi" sz="100" dirty="0" smtClean="0"/>
              <a:t> gói </a:t>
            </a:r>
            <a:r xmlns:a="http://schemas.openxmlformats.org/drawingml/2006/main">
              <a:rPr lang="vi" sz="2000" dirty="0" smtClean="0"/>
              <a:t>P </a:t>
            </a:r>
            <a:r xmlns:a="http://schemas.openxmlformats.org/drawingml/2006/main">
              <a:rPr lang="vi" sz="2000" dirty="0"/>
              <a:t>), nó chuyển dữ liệu trong khung tới giao thức lớp mạng</a:t>
            </a:r>
          </a:p>
          <a:p>
            <a:pPr xmlns:a="http://schemas.openxmlformats.org/drawingml/2006/main" lvl="1">
              <a:defRPr/>
            </a:pPr>
            <a:r xmlns:a="http://schemas.openxmlformats.org/drawingml/2006/main">
              <a:rPr lang="vi" sz="2000" dirty="0"/>
              <a:t>mặt khác, bộ điều hợp loại bỏ khung</a:t>
            </a:r>
          </a:p>
          <a:p>
            <a:pPr xmlns:a="http://schemas.openxmlformats.org/drawingml/2006/main">
              <a:defRPr/>
            </a:pPr>
            <a:r xmlns:a="http://schemas.openxmlformats.org/drawingml/2006/main">
              <a:rPr lang="vi" sz="2000" b="1" dirty="0">
                <a:solidFill>
                  <a:schemeClr val="tx1"/>
                </a:solidFill>
              </a:rPr>
              <a:t>loại:</a:t>
            </a:r>
            <a:r xmlns:a="http://schemas.openxmlformats.org/drawingml/2006/main">
              <a:rPr lang="vi" sz="2000" i="1" dirty="0">
                <a:solidFill>
                  <a:srgbClr val="CC0000"/>
                </a:solidFill>
              </a:rPr>
              <a:t> </a:t>
            </a:r>
            <a:r xmlns:a="http://schemas.openxmlformats.org/drawingml/2006/main">
              <a:rPr lang="vi" sz="2000" dirty="0"/>
              <a:t>chỉ ra giao thức lớp cao hơn (chủ yếu là </a:t>
            </a:r>
            <a:r xmlns:a="http://schemas.openxmlformats.org/drawingml/2006/main">
              <a:rPr lang="vi" sz="2000" dirty="0" smtClean="0"/>
              <a:t>tôi</a:t>
            </a:r>
            <a:r xmlns:a="http://schemas.openxmlformats.org/drawingml/2006/main">
              <a:rPr lang="vi" sz="100" dirty="0" smtClean="0"/>
              <a:t> </a:t>
            </a:r>
            <a:r xmlns:a="http://schemas.openxmlformats.org/drawingml/2006/main">
              <a:rPr lang="vi" sz="2000" dirty="0" smtClean="0"/>
              <a:t>P </a:t>
            </a:r>
            <a:r xmlns:a="http://schemas.openxmlformats.org/drawingml/2006/main">
              <a:rPr lang="vi" sz="2000" dirty="0"/>
              <a:t>nhưng những cái khác có thể, ví dụ, Novell </a:t>
            </a:r>
            <a:r xmlns:a="http://schemas.openxmlformats.org/drawingml/2006/main">
              <a:rPr lang="vi" sz="2000" dirty="0" smtClean="0"/>
              <a:t>I</a:t>
            </a:r>
            <a:r xmlns:a="http://schemas.openxmlformats.org/drawingml/2006/main">
              <a:rPr lang="vi" sz="100" dirty="0" smtClean="0"/>
              <a:t> </a:t>
            </a:r>
            <a:r xmlns:a="http://schemas.openxmlformats.org/drawingml/2006/main">
              <a:rPr lang="vi" sz="2000" dirty="0" smtClean="0"/>
              <a:t>P</a:t>
            </a:r>
            <a:r xmlns:a="http://schemas.openxmlformats.org/drawingml/2006/main">
              <a:rPr lang="vi" sz="100" dirty="0" smtClean="0"/>
              <a:t> </a:t>
            </a:r>
            <a:r xmlns:a="http://schemas.openxmlformats.org/drawingml/2006/main">
              <a:rPr lang="vi" sz="2000" dirty="0" smtClean="0"/>
              <a:t>X </a:t>
            </a:r>
            <a:r xmlns:a="http://schemas.openxmlformats.org/drawingml/2006/main">
              <a:rPr lang="vi" sz="2000" dirty="0"/>
              <a:t>, AppleTalk)</a:t>
            </a:r>
          </a:p>
          <a:p>
            <a:pPr xmlns:a="http://schemas.openxmlformats.org/drawingml/2006/main">
              <a:defRPr/>
            </a:pPr>
            <a:r xmlns:a="http://schemas.openxmlformats.org/drawingml/2006/main">
              <a:rPr lang="vi" sz="20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r</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C </a:t>
            </a:r>
            <a:r xmlns:a="http://schemas.openxmlformats.org/drawingml/2006/main">
              <a:rPr lang="vi" sz="2000" b="1" dirty="0">
                <a:solidFill>
                  <a:schemeClr val="tx1"/>
                </a:solidFill>
              </a:rPr>
              <a:t>:</a:t>
            </a:r>
            <a:r xmlns:a="http://schemas.openxmlformats.org/drawingml/2006/main">
              <a:rPr lang="vi" sz="2000" i="1" dirty="0">
                <a:solidFill>
                  <a:srgbClr val="CC0000"/>
                </a:solidFill>
              </a:rPr>
              <a:t> </a:t>
            </a:r>
            <a:r xmlns:a="http://schemas.openxmlformats.org/drawingml/2006/main">
              <a:rPr lang="vi" sz="2000" dirty="0"/>
              <a:t>kiểm tra dự phòng theo chu kỳ tại máy thu</a:t>
            </a:r>
          </a:p>
          <a:p>
            <a:pPr xmlns:a="http://schemas.openxmlformats.org/drawingml/2006/main" lvl="1">
              <a:defRPr/>
            </a:pPr>
            <a:r xmlns:a="http://schemas.openxmlformats.org/drawingml/2006/main">
              <a:rPr lang="vi" sz="2000" dirty="0"/>
              <a:t>phát hiện lỗi: khung </a:t>
            </a:r>
            <a:r xmlns:a="http://schemas.openxmlformats.org/drawingml/2006/main">
              <a:rPr lang="vi" sz="2000" dirty="0" smtClean="0"/>
              <a:t>bị loại bỏ</a:t>
            </a:r>
            <a:endParaRPr xmlns:a="http://schemas.openxmlformats.org/drawingml/2006/main" lang="en-US" sz="2000" dirty="0"/>
          </a:p>
        </p:txBody>
      </p:sp>
      <p:pic>
        <p:nvPicPr>
          <p:cNvPr id="3" name="Picture 2"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5319308"/>
            <a:ext cx="6303810" cy="1030313"/>
          </a:xfrm>
          <a:prstGeom prst="rect">
            <a:avLst/>
          </a:prstGeom>
        </p:spPr>
      </p:pic>
    </p:spTree>
    <p:extLst>
      <p:ext uri="{BB962C8B-B14F-4D97-AF65-F5344CB8AC3E}">
        <p14:creationId xmlns:p14="http://schemas.microsoft.com/office/powerpoint/2010/main" val="565132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Ethernet: Không đáng tin cậy, Không kết nối</a:t>
            </a:r>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b="1" dirty="0" smtClean="0">
                <a:solidFill>
                  <a:schemeClr val="tx1"/>
                </a:solidFill>
              </a:rPr>
              <a:t>không kết nối:</a:t>
            </a:r>
            <a:r xmlns:a="http://schemas.openxmlformats.org/drawingml/2006/main">
              <a:rPr lang="vi" i="1" dirty="0" smtClean="0">
                <a:solidFill>
                  <a:srgbClr val="CC0000"/>
                </a:solidFill>
              </a:rPr>
              <a:t> </a:t>
            </a:r>
            <a:r xmlns:a="http://schemas.openxmlformats.org/drawingml/2006/main">
              <a:rPr lang="vi" dirty="0" smtClean="0"/>
              <a:t>không bắt tay giữa gửi và nhận N</a:t>
            </a:r>
            <a:r xmlns:a="http://schemas.openxmlformats.org/drawingml/2006/main">
              <a:rPr lang="vi" sz="100" dirty="0" smtClean="0"/>
              <a:t> </a:t>
            </a:r>
            <a:r xmlns:a="http://schemas.openxmlformats.org/drawingml/2006/main">
              <a:rPr lang="vi" dirty="0" smtClean="0"/>
              <a:t>Tôi</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S</a:t>
            </a:r>
          </a:p>
          <a:p>
            <a:pPr xmlns:a="http://schemas.openxmlformats.org/drawingml/2006/main">
              <a:defRPr/>
            </a:pPr>
            <a:r xmlns:a="http://schemas.openxmlformats.org/drawingml/2006/main">
              <a:rPr lang="vi" b="1" dirty="0" smtClean="0">
                <a:solidFill>
                  <a:schemeClr val="tx1"/>
                </a:solidFill>
              </a:rPr>
              <a:t>không đáng tin cậy </a:t>
            </a:r>
            <a:r xmlns:a="http://schemas.openxmlformats.org/drawingml/2006/main">
              <a:rPr lang="vi" b="1" dirty="0">
                <a:solidFill>
                  <a:schemeClr val="tx1"/>
                </a:solidFill>
              </a:rPr>
              <a:t>:</a:t>
            </a:r>
            <a:r xmlns:a="http://schemas.openxmlformats.org/drawingml/2006/main">
              <a:rPr lang="vi" i="1" dirty="0">
                <a:solidFill>
                  <a:srgbClr val="CC0000"/>
                </a:solidFill>
              </a:rPr>
              <a:t> </a:t>
            </a:r>
            <a:r xmlns:a="http://schemas.openxmlformats.org/drawingml/2006/main">
              <a:rPr lang="vi" dirty="0"/>
              <a:t>nhận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Tôi</a:t>
            </a:r>
            <a:r xmlns:a="http://schemas.openxmlformats.org/drawingml/2006/main">
              <a:rPr lang="vi" sz="100" dirty="0" smtClean="0"/>
              <a:t> </a:t>
            </a:r>
            <a:r xmlns:a="http://schemas.openxmlformats.org/drawingml/2006/main">
              <a:rPr lang="vi" dirty="0" smtClean="0"/>
              <a:t>C </a:t>
            </a:r>
            <a:r xmlns:a="http://schemas.openxmlformats.org/drawingml/2006/main">
              <a:rPr lang="vi" dirty="0"/>
              <a:t>không gửi acks hoặc nacks để gửi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Tôi</a:t>
            </a:r>
            <a:r xmlns:a="http://schemas.openxmlformats.org/drawingml/2006/main">
              <a:rPr lang="vi" sz="100" dirty="0" smtClean="0"/>
              <a:t> </a:t>
            </a:r>
            <a:r xmlns:a="http://schemas.openxmlformats.org/drawingml/2006/main">
              <a:rPr lang="vi" dirty="0" smtClean="0"/>
              <a:t>C</a:t>
            </a:r>
            <a:endParaRPr xmlns:a="http://schemas.openxmlformats.org/drawingml/2006/main" lang="en-US" dirty="0"/>
          </a:p>
          <a:p>
            <a:pPr xmlns:a="http://schemas.openxmlformats.org/drawingml/2006/main" lvl="1">
              <a:defRPr/>
            </a:pPr>
            <a:r xmlns:a="http://schemas.openxmlformats.org/drawingml/2006/main">
              <a:rPr lang="vi" dirty="0"/>
              <a:t>dữ liệu trong các khung bị mất chỉ được khôi phục nếu người gửi ban đầu sử dụng rdt lớp cao hơn (ví dụ: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P </a:t>
            </a:r>
            <a:r xmlns:a="http://schemas.openxmlformats.org/drawingml/2006/main">
              <a:rPr lang="vi" dirty="0"/>
              <a:t>), nếu không thì rớt mất dữ liệu</a:t>
            </a:r>
          </a:p>
          <a:p>
            <a:pPr xmlns:a="http://schemas.openxmlformats.org/drawingml/2006/main">
              <a:defRPr/>
            </a:pPr>
            <a:r xmlns:a="http://schemas.openxmlformats.org/drawingml/2006/main">
              <a:rPr lang="vi" dirty="0" smtClean="0"/>
              <a:t>MAC của Ethernet </a:t>
            </a:r>
            <a:r xmlns:a="http://schemas.openxmlformats.org/drawingml/2006/main">
              <a:rPr lang="vi" dirty="0"/>
              <a:t>: unslotted </a:t>
            </a:r>
            <a:r xmlns:a="http://schemas.openxmlformats.org/drawingml/2006/main">
              <a:rPr lang="vi"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S</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m</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AC</a:t>
            </a:r>
            <a:r xmlns:a="http://schemas.openxmlformats.org/drawingml/2006/main">
              <a:rPr lang="vi" sz="100" b="1" dirty="0" smtClean="0">
                <a:solidFill>
                  <a:schemeClr val="tx1"/>
                </a:solidFill>
              </a:rPr>
              <a:t> </a:t>
            </a:r>
            <a:r xmlns:a="http://schemas.openxmlformats.org/drawingml/2006/main">
              <a:rPr lang="vi" b="1" dirty="0" smtClean="0">
                <a:solidFill>
                  <a:schemeClr val="tx1"/>
                </a:solidFill>
              </a:rPr>
              <a:t>D với </a:t>
            </a:r>
            <a:r xmlns:a="http://schemas.openxmlformats.org/drawingml/2006/main">
              <a:rPr lang="vi" b="1" dirty="0" smtClean="0">
                <a:solidFill>
                  <a:schemeClr val="tx1"/>
                </a:solidFill>
              </a:rPr>
              <a:t>backoff </a:t>
            </a:r>
            <a:endParaRPr xmlns:a="http://schemas.openxmlformats.org/drawingml/2006/main" lang="en-US" b="1" dirty="0">
              <a:solidFill>
                <a:schemeClr val="tx1"/>
              </a:solidFill>
            </a:endParaRPr>
            <a:r xmlns:a="http://schemas.openxmlformats.org/drawingml/2006/main">
              <a:rPr lang="vi" b="1" dirty="0">
                <a:solidFill>
                  <a:schemeClr val="tx1"/>
                </a:solidFill>
              </a:rPr>
              <a:t>nhị phân</a:t>
            </a:r>
          </a:p>
        </p:txBody>
      </p:sp>
    </p:spTree>
    <p:extLst>
      <p:ext uri="{BB962C8B-B14F-4D97-AF65-F5344CB8AC3E}">
        <p14:creationId xmlns:p14="http://schemas.microsoft.com/office/powerpoint/2010/main" val="2669806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Dịch vụ </a:t>
            </a:r>
            <a:r xmlns:a="http://schemas.openxmlformats.org/drawingml/2006/main">
              <a:rPr lang="vi" dirty="0"/>
              <a:t>tầng liên kết </a:t>
            </a:r>
            <a:r xmlns:a="http://schemas.openxmlformats.org/drawingml/2006/main">
              <a:rPr lang="vi" sz="2000" b="0" dirty="0" smtClean="0"/>
              <a:t>(1 trên 2)</a:t>
            </a:r>
            <a:endParaRPr xmlns:a="http://schemas.openxmlformats.org/drawingml/2006/main" lang="en-IN" sz="2000" b="0" dirty="0"/>
          </a:p>
        </p:txBody>
      </p:sp>
      <p:sp>
        <p:nvSpPr>
          <p:cNvPr id="4" name="Text Placeholder 3"/>
          <p:cNvSpPr>
            <a:spLocks noGrp="1"/>
          </p:cNvSpPr>
          <p:nvPr>
            <p:ph type="body" idx="1"/>
          </p:nvPr>
        </p:nvSpPr>
        <p:spPr>
          <a:xfrm>
            <a:off x="457200" y="1584702"/>
            <a:ext cx="8229600" cy="4525963"/>
          </a:xfrm>
        </p:spPr>
        <p:txBody>
          <a:bodyPr/>
          <a:lstStyle/>
          <a:p>
            <a:pPr xmlns:a="http://schemas.openxmlformats.org/drawingml/2006/main">
              <a:defRPr/>
            </a:pPr>
            <a:r xmlns:a="http://schemas.openxmlformats.org/drawingml/2006/main">
              <a:rPr lang="vi" sz="2200" b="1" dirty="0">
                <a:solidFill>
                  <a:schemeClr val="tx1"/>
                </a:solidFill>
              </a:rPr>
              <a:t>đóng khung, truy cập liên kết </a:t>
            </a:r>
            <a:r xmlns:a="http://schemas.openxmlformats.org/drawingml/2006/main">
              <a:rPr lang="vi" sz="2200" b="1" dirty="0" smtClean="0">
                <a:solidFill>
                  <a:schemeClr val="tx1"/>
                </a:solidFill>
              </a:rPr>
              <a:t>:</a:t>
            </a:r>
            <a:endParaRPr xmlns:a="http://schemas.openxmlformats.org/drawingml/2006/main" lang="en-US" sz="2200" b="1" dirty="0">
              <a:solidFill>
                <a:schemeClr val="tx1"/>
              </a:solidFill>
            </a:endParaRPr>
          </a:p>
          <a:p>
            <a:pPr xmlns:a="http://schemas.openxmlformats.org/drawingml/2006/main" lvl="1">
              <a:defRPr/>
            </a:pPr>
            <a:r xmlns:a="http://schemas.openxmlformats.org/drawingml/2006/main">
              <a:rPr lang="vi" sz="2200" dirty="0"/>
              <a:t>đóng gói datagram vào khung, thêm tiêu đề, đoạn giới thiệu</a:t>
            </a:r>
          </a:p>
          <a:p>
            <a:pPr xmlns:a="http://schemas.openxmlformats.org/drawingml/2006/main" lvl="1">
              <a:defRPr/>
            </a:pPr>
            <a:r xmlns:a="http://schemas.openxmlformats.org/drawingml/2006/main">
              <a:rPr lang="vi" sz="2200" dirty="0"/>
              <a:t>truy cập kênh nếu phương tiện được chia sẻ</a:t>
            </a:r>
          </a:p>
          <a:p>
            <a:pPr xmlns:a="http://schemas.openxmlformats.org/drawingml/2006/main" lvl="1">
              <a:defRPr/>
            </a:pPr>
            <a:r xmlns:a="http://schemas.openxmlformats.org/drawingml/2006/main">
              <a:rPr lang="vi" sz="2200" dirty="0" smtClean="0"/>
              <a:t>“MAC” </a:t>
            </a:r>
            <a:r xmlns:a="http://schemas.openxmlformats.org/drawingml/2006/main">
              <a:rPr lang="vi" sz="2200" dirty="0"/>
              <a:t>được sử dụng trong tiêu đề khung để xác định nguồn, </a:t>
            </a:r>
            <a:r xmlns:a="http://schemas.openxmlformats.org/drawingml/2006/main">
              <a:rPr lang="vi" sz="2200" dirty="0" smtClean="0"/>
              <a:t>đích</a:t>
            </a:r>
            <a:endParaRPr xmlns:a="http://schemas.openxmlformats.org/drawingml/2006/main" lang="en-US" sz="2200" dirty="0"/>
          </a:p>
          <a:p>
            <a:pPr xmlns:a="http://schemas.openxmlformats.org/drawingml/2006/main" lvl="2">
              <a:defRPr/>
            </a:pPr>
            <a:r xmlns:a="http://schemas.openxmlformats.org/drawingml/2006/main">
              <a:rPr lang="vi" sz="2200" dirty="0"/>
              <a:t>khác với </a:t>
            </a:r>
            <a:r xmlns:a="http://schemas.openxmlformats.org/drawingml/2006/main">
              <a:rPr lang="vi" sz="2200" dirty="0" smtClean="0"/>
              <a:t>tôi</a:t>
            </a:r>
            <a:r xmlns:a="http://schemas.openxmlformats.org/drawingml/2006/main">
              <a:rPr lang="vi" sz="100" dirty="0" smtClean="0"/>
              <a:t> Địa chỉ </a:t>
            </a:r>
            <a:r xmlns:a="http://schemas.openxmlformats.org/drawingml/2006/main">
              <a:rPr lang="vi" sz="2200" dirty="0" smtClean="0"/>
              <a:t>P </a:t>
            </a:r>
            <a:r xmlns:a="http://schemas.openxmlformats.org/drawingml/2006/main">
              <a:rPr lang="vi" sz="2200" dirty="0"/>
              <a:t>!</a:t>
            </a:r>
          </a:p>
          <a:p>
            <a:pPr xmlns:a="http://schemas.openxmlformats.org/drawingml/2006/main">
              <a:defRPr/>
            </a:pPr>
            <a:r xmlns:a="http://schemas.openxmlformats.org/drawingml/2006/main">
              <a:rPr lang="vi" sz="2200" b="1" dirty="0">
                <a:solidFill>
                  <a:schemeClr val="tx1"/>
                </a:solidFill>
              </a:rPr>
              <a:t>phân phối đáng tin cậy giữa các nút liền kề</a:t>
            </a:r>
          </a:p>
          <a:p>
            <a:pPr xmlns:a="http://schemas.openxmlformats.org/drawingml/2006/main" lvl="1">
              <a:defRPr/>
            </a:pPr>
            <a:r xmlns:a="http://schemas.openxmlformats.org/drawingml/2006/main">
              <a:rPr lang="vi" sz="2200" dirty="0"/>
              <a:t>chúng ta đã học cách làm điều này rồi (chương 3)!</a:t>
            </a:r>
          </a:p>
          <a:p>
            <a:pPr xmlns:a="http://schemas.openxmlformats.org/drawingml/2006/main" lvl="1">
              <a:defRPr/>
            </a:pPr>
            <a:r xmlns:a="http://schemas.openxmlformats.org/drawingml/2006/main">
              <a:rPr lang="vi" sz="2200" dirty="0"/>
              <a:t>hiếm khi được sử dụng trên liên kết có lỗi bit thấp (sợi quang, một số cặp xoắn)</a:t>
            </a:r>
          </a:p>
          <a:p>
            <a:pPr xmlns:a="http://schemas.openxmlformats.org/drawingml/2006/main" lvl="1">
              <a:defRPr/>
            </a:pPr>
            <a:r xmlns:a="http://schemas.openxmlformats.org/drawingml/2006/main">
              <a:rPr lang="vi" sz="2200" dirty="0"/>
              <a:t>liên kết không dây: tỷ lệ lỗi cao</a:t>
            </a:r>
          </a:p>
          <a:p>
            <a:pPr xmlns:a="http://schemas.openxmlformats.org/drawingml/2006/main" lvl="2">
              <a:defRPr/>
            </a:pPr>
            <a:r xmlns:a="http://schemas.openxmlformats.org/drawingml/2006/main">
              <a:rPr lang="vi" sz="2200" b="1" dirty="0">
                <a:solidFill>
                  <a:schemeClr val="tx1"/>
                </a:solidFill>
              </a:rPr>
              <a:t>Hỏi: tại sao lại có cả </a:t>
            </a:r>
            <a:r xmlns:a="http://schemas.openxmlformats.org/drawingml/2006/main">
              <a:rPr lang="vi" sz="2200" dirty="0" smtClean="0"/>
              <a:t>độ tin cậy </a:t>
            </a:r>
            <a:endParaRPr xmlns:a="http://schemas.openxmlformats.org/drawingml/2006/main" lang="en-US" sz="2200" dirty="0"/>
            <a:r xmlns:a="http://schemas.openxmlformats.org/drawingml/2006/main">
              <a:rPr lang="vi" sz="2200" dirty="0"/>
              <a:t>ở cấp liên kết và đầu cuối ?</a:t>
            </a:r>
          </a:p>
        </p:txBody>
      </p:sp>
    </p:spTree>
    <p:extLst>
      <p:ext uri="{BB962C8B-B14F-4D97-AF65-F5344CB8AC3E}">
        <p14:creationId xmlns:p14="http://schemas.microsoft.com/office/powerpoint/2010/main" val="14538431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Tiêu chuẩn Ethernet 802.3: Lớp liên kết &amp; vật lý</a:t>
            </a:r>
          </a:p>
        </p:txBody>
      </p:sp>
      <p:sp>
        <p:nvSpPr>
          <p:cNvPr id="3" name="Text Placeholder 2"/>
          <p:cNvSpPr>
            <a:spLocks noGrp="1"/>
          </p:cNvSpPr>
          <p:nvPr>
            <p:ph type="body" idx="1"/>
          </p:nvPr>
        </p:nvSpPr>
        <p:spPr>
          <a:xfrm>
            <a:off x="457200" y="1600200"/>
            <a:ext cx="8229600" cy="2171699"/>
          </a:xfrm>
        </p:spPr>
        <p:txBody>
          <a:bodyPr/>
          <a:lstStyle/>
          <a:p>
            <a:pPr xmlns:a="http://schemas.openxmlformats.org/drawingml/2006/main">
              <a:defRPr/>
            </a:pPr>
            <a:r xmlns:a="http://schemas.openxmlformats.org/drawingml/2006/main">
              <a:rPr lang="vi" b="1" dirty="0">
                <a:solidFill>
                  <a:schemeClr val="tx1"/>
                </a:solidFill>
              </a:rPr>
              <a:t>nhiều</a:t>
            </a:r>
            <a:r xmlns:a="http://schemas.openxmlformats.org/drawingml/2006/main">
              <a:rPr lang="vi" dirty="0">
                <a:solidFill>
                  <a:srgbClr val="CC0000"/>
                </a:solidFill>
              </a:rPr>
              <a:t> </a:t>
            </a:r>
            <a:r xmlns:a="http://schemas.openxmlformats.org/drawingml/2006/main">
              <a:rPr lang="vi" dirty="0"/>
              <a:t>các tiêu chuẩn Ethernet khác nhau</a:t>
            </a:r>
          </a:p>
          <a:p>
            <a:pPr xmlns:a="http://schemas.openxmlformats.org/drawingml/2006/main" lvl="1">
              <a:defRPr/>
            </a:pPr>
            <a:r xmlns:a="http://schemas.openxmlformats.org/drawingml/2006/main">
              <a:rPr lang="vi" dirty="0" smtClean="0"/>
              <a:t>MAC </a:t>
            </a:r>
            <a:r xmlns:a="http://schemas.openxmlformats.org/drawingml/2006/main">
              <a:rPr lang="vi" dirty="0"/>
              <a:t>phổ biến </a:t>
            </a:r>
            <a:r xmlns:a="http://schemas.openxmlformats.org/drawingml/2006/main">
              <a:rPr lang="vi" dirty="0"/>
              <a:t>và định dạng khung</a:t>
            </a:r>
          </a:p>
          <a:p>
            <a:pPr xmlns:a="http://schemas.openxmlformats.org/drawingml/2006/main" lvl="1">
              <a:defRPr/>
            </a:pPr>
            <a:r xmlns:a="http://schemas.openxmlformats.org/drawingml/2006/main">
              <a:rPr lang="vi" dirty="0"/>
              <a:t>tốc độ khác nhau: 2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b</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 </a:t>
            </a:r>
            <a:r xmlns:a="http://schemas.openxmlformats.org/drawingml/2006/main">
              <a:rPr lang="vi" dirty="0"/>
              <a:t>, 10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b</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 </a:t>
            </a:r>
            <a:r xmlns:a="http://schemas.openxmlformats.org/drawingml/2006/main">
              <a:rPr lang="vi" dirty="0"/>
              <a:t>, 100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b</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 </a:t>
            </a:r>
            <a:r xmlns:a="http://schemas.openxmlformats.org/drawingml/2006/main">
              <a:rPr lang="vi" dirty="0"/>
              <a:t>, </a:t>
            </a:r>
            <a:r xmlns:a="http://schemas.openxmlformats.org/drawingml/2006/main">
              <a:rPr lang="vi" dirty="0" smtClean="0"/>
              <a:t>1G</a:t>
            </a:r>
            <a:r xmlns:a="http://schemas.openxmlformats.org/drawingml/2006/main">
              <a:rPr lang="vi" sz="100" dirty="0" smtClean="0"/>
              <a:t> </a:t>
            </a:r>
            <a:r xmlns:a="http://schemas.openxmlformats.org/drawingml/2006/main">
              <a:rPr lang="vi" dirty="0" smtClean="0"/>
              <a:t>b</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 </a:t>
            </a:r>
            <a:r xmlns:a="http://schemas.openxmlformats.org/drawingml/2006/main">
              <a:rPr lang="vi" dirty="0"/>
              <a:t>, </a:t>
            </a:r>
            <a:r xmlns:a="http://schemas.openxmlformats.org/drawingml/2006/main">
              <a:rPr lang="vi" dirty="0" smtClean="0"/>
              <a:t>10G</a:t>
            </a:r>
            <a:r xmlns:a="http://schemas.openxmlformats.org/drawingml/2006/main">
              <a:rPr lang="vi" sz="100" dirty="0" smtClean="0"/>
              <a:t> </a:t>
            </a:r>
            <a:r xmlns:a="http://schemas.openxmlformats.org/drawingml/2006/main">
              <a:rPr lang="vi" dirty="0" smtClean="0"/>
              <a:t>b </a:t>
            </a:r>
            <a:r xmlns:a="http://schemas.openxmlformats.org/drawingml/2006/main">
              <a:rPr lang="vi" sz="100" dirty="0" smtClean="0"/>
              <a:t>3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 </a:t>
            </a:r>
            <a:r xmlns:a="http://schemas.openxmlformats.org/drawingml/2006/main">
              <a:rPr lang="vi" dirty="0"/>
              <a:t>, 40 </a:t>
            </a:r>
            <a:r xmlns:a="http://schemas.openxmlformats.org/drawingml/2006/main">
              <a:rPr lang="vi" dirty="0" smtClean="0"/>
              <a:t>gam</a:t>
            </a:r>
            <a:r xmlns:a="http://schemas.openxmlformats.org/drawingml/2006/main">
              <a:rPr lang="vi" sz="100" dirty="0" smtClean="0"/>
              <a:t> </a:t>
            </a:r>
            <a:r xmlns:a="http://schemas.openxmlformats.org/drawingml/2006/main">
              <a:rPr lang="vi" dirty="0" smtClean="0"/>
              <a:t>b</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S</a:t>
            </a:r>
          </a:p>
          <a:p>
            <a:pPr xmlns:a="http://schemas.openxmlformats.org/drawingml/2006/main" lvl="1">
              <a:defRPr/>
            </a:pPr>
            <a:r xmlns:a="http://schemas.openxmlformats.org/drawingml/2006/main">
              <a:rPr lang="vi" dirty="0" smtClean="0"/>
              <a:t>phương tiện lớp vật lý khác nhau: sợi quang, cáp</a:t>
            </a:r>
            <a:endParaRPr xmlns:a="http://schemas.openxmlformats.org/drawingml/2006/main" lang="en-US" dirty="0"/>
          </a:p>
        </p:txBody>
      </p:sp>
      <p:pic>
        <p:nvPicPr>
          <p:cNvPr id="4" name="Picture 3" descr="A table of 5 rows expands to another table. Table 1. 1, application. 2, transport. 3, network. 4, link. 5, physical. Rows 4 and 5 expand into table 2. Table 2 has 2 rows, 1 for link, 1 for physical. Row 1. M A C protocol and frame format. Row 2 has 2 rows and 3 columns. Row 1. 1, 100 BASE hyphen T X. 2, 100 BASE hyphen T 2. 3, 100 BASE hyphen F X. Row 2. 1, 100 BASE hyphen T 4. 2, 100 BASE hyphen S X. 3, 100 BASE hyphen B X. The 6 items are broken into 2 parts, 3 for item for each part. 1, copper, twisted pair, physical layer. Column 1, and the item in row 1 column 2.  2, fiber physical layer. Column 3, and the item in row 2 column 2."/>
          <p:cNvPicPr>
            <a:picLocks noChangeAspect="1"/>
          </p:cNvPicPr>
          <p:nvPr/>
        </p:nvPicPr>
        <p:blipFill rotWithShape="1">
          <a:blip r:embed="rId2">
            <a:extLst>
              <a:ext uri="{28A0092B-C50C-407E-A947-70E740481C1C}">
                <a14:useLocalDpi xmlns:a14="http://schemas.microsoft.com/office/drawing/2010/main" val="0"/>
              </a:ext>
            </a:extLst>
          </a:blip>
          <a:srcRect b="1826"/>
          <a:stretch/>
        </p:blipFill>
        <p:spPr>
          <a:xfrm>
            <a:off x="1737357" y="4172622"/>
            <a:ext cx="5834386" cy="2047203"/>
          </a:xfrm>
          <a:prstGeom prst="rect">
            <a:avLst/>
          </a:prstGeom>
        </p:spPr>
      </p:pic>
    </p:spTree>
    <p:extLst>
      <p:ext uri="{BB962C8B-B14F-4D97-AF65-F5344CB8AC3E}">
        <p14:creationId xmlns:p14="http://schemas.microsoft.com/office/powerpoint/2010/main" val="31205472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(6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a:t>
            </a:r>
            <a:r xmlns:a="http://schemas.openxmlformats.org/drawingml/2006/main">
              <a:rPr lang="vi" sz="2200" dirty="0" smtClean="0">
                <a:latin typeface="+mn-lt"/>
              </a:rPr>
              <a:t> </a:t>
            </a:r>
            <a:r xmlns:a="http://schemas.openxmlformats.org/drawingml/2006/main">
              <a:rPr lang="vi" sz="2200" b="1"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b="1" dirty="0">
                <a:latin typeface="+mn-lt"/>
              </a:rPr>
              <a:t>công tắc</a:t>
            </a:r>
          </a:p>
          <a:p>
            <a:pPr xmlns:a="http://schemas.openxmlformats.org/drawingml/2006/main" marL="741600" lvl="1" indent="-284400">
              <a:defRPr/>
            </a:pPr>
            <a:r xmlns:a="http://schemas.openxmlformats.org/drawingml/2006/main">
              <a:rPr lang="vi" sz="2200" b="1" dirty="0" smtClean="0">
                <a:latin typeface="+mn-lt"/>
              </a:rPr>
              <a:t>V</a:t>
            </a:r>
            <a:r xmlns:a="http://schemas.openxmlformats.org/drawingml/2006/main">
              <a:rPr lang="vi" sz="100" b="1" dirty="0" smtClean="0">
                <a:latin typeface="+mn-lt"/>
              </a:rPr>
              <a:t> </a:t>
            </a:r>
            <a:r xmlns:a="http://schemas.openxmlformats.org/drawingml/2006/main">
              <a:rPr lang="vi" sz="2200" b="1"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40084045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Chuyển mạch Ethernet</a:t>
            </a:r>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b="1" dirty="0" smtClean="0">
                <a:solidFill>
                  <a:schemeClr val="tx1"/>
                </a:solidFill>
              </a:rPr>
              <a:t>thiết bị tầng liên kết: đóng vai trò tích cực</a:t>
            </a:r>
          </a:p>
          <a:p>
            <a:pPr xmlns:a="http://schemas.openxmlformats.org/drawingml/2006/main" lvl="1">
              <a:defRPr/>
            </a:pPr>
            <a:r xmlns:a="http://schemas.openxmlformats.org/drawingml/2006/main">
              <a:rPr lang="vi" dirty="0" smtClean="0"/>
              <a:t>lưu trữ, chuyển tiếp khung Ethernet</a:t>
            </a:r>
          </a:p>
          <a:p>
            <a:pPr xmlns:a="http://schemas.openxmlformats.org/drawingml/2006/main" lvl="1">
              <a:defRPr/>
            </a:pPr>
            <a:r xmlns:a="http://schemas.openxmlformats.org/drawingml/2006/main">
              <a:rPr lang="vi" dirty="0" smtClean="0"/>
              <a:t>kiểm tra M của khung đến</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Địa chỉ C, chuyển tiếp khung </a:t>
            </a:r>
            <a:r xmlns:a="http://schemas.openxmlformats.org/drawingml/2006/main">
              <a:rPr lang="vi" b="1" dirty="0" smtClean="0">
                <a:solidFill>
                  <a:schemeClr val="tx1"/>
                </a:solidFill>
              </a:rPr>
              <a:t>có chọn lọc </a:t>
            </a:r>
            <a:r xmlns:a="http://schemas.openxmlformats.org/drawingml/2006/main">
              <a:rPr lang="vi" dirty="0" smtClean="0"/>
              <a:t>tới một hoặc nhiều liên kết gửi đi khi khung được chuyển tiếp trên phân đoạn, sử dụng C</a:t>
            </a:r>
            <a:r xmlns:a="http://schemas.openxmlformats.org/drawingml/2006/main">
              <a:rPr lang="vi" sz="100" dirty="0" smtClean="0"/>
              <a:t> </a:t>
            </a:r>
            <a:r xmlns:a="http://schemas.openxmlformats.org/drawingml/2006/main">
              <a:rPr lang="vi" dirty="0" smtClean="0"/>
              <a:t>S</a:t>
            </a:r>
            <a:r xmlns:a="http://schemas.openxmlformats.org/drawingml/2006/main">
              <a:rPr lang="vi" sz="100" dirty="0" smtClean="0"/>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MỘT/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D để truy cập phân đoạn</a:t>
            </a:r>
          </a:p>
          <a:p>
            <a:pPr xmlns:a="http://schemas.openxmlformats.org/drawingml/2006/main">
              <a:defRPr/>
            </a:pPr>
            <a:r xmlns:a="http://schemas.openxmlformats.org/drawingml/2006/main">
              <a:rPr lang="vi" b="1" dirty="0" smtClean="0">
                <a:solidFill>
                  <a:schemeClr val="tx1"/>
                </a:solidFill>
              </a:rPr>
              <a:t>trong suốt</a:t>
            </a:r>
          </a:p>
          <a:p>
            <a:pPr xmlns:a="http://schemas.openxmlformats.org/drawingml/2006/main" lvl="1">
              <a:defRPr/>
            </a:pPr>
            <a:r xmlns:a="http://schemas.openxmlformats.org/drawingml/2006/main">
              <a:rPr lang="vi" dirty="0" smtClean="0"/>
              <a:t>máy chủ không biết về sự hiện diện của thiết bị chuyển mạch</a:t>
            </a:r>
          </a:p>
          <a:p>
            <a:pPr xmlns:a="http://schemas.openxmlformats.org/drawingml/2006/main">
              <a:defRPr/>
            </a:pPr>
            <a:r xmlns:a="http://schemas.openxmlformats.org/drawingml/2006/main">
              <a:rPr lang="vi" b="1" dirty="0" smtClean="0">
                <a:solidFill>
                  <a:schemeClr val="tx1"/>
                </a:solidFill>
              </a:rPr>
              <a:t>plug-and-play, tự học</a:t>
            </a:r>
          </a:p>
          <a:p>
            <a:pPr xmlns:a="http://schemas.openxmlformats.org/drawingml/2006/main" lvl="1">
              <a:defRPr/>
            </a:pPr>
            <a:r xmlns:a="http://schemas.openxmlformats.org/drawingml/2006/main">
              <a:rPr lang="vi" dirty="0" smtClean="0"/>
              <a:t>công tắc không cần phải được cấu hình</a:t>
            </a:r>
            <a:endParaRPr xmlns:a="http://schemas.openxmlformats.org/drawingml/2006/main" lang="en-US" dirty="0"/>
          </a:p>
        </p:txBody>
      </p:sp>
    </p:spTree>
    <p:extLst>
      <p:ext uri="{BB962C8B-B14F-4D97-AF65-F5344CB8AC3E}">
        <p14:creationId xmlns:p14="http://schemas.microsoft.com/office/powerpoint/2010/main" val="3466899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Chuyển đổi: Nhiều lần truyền đồng thời</a:t>
            </a:r>
          </a:p>
        </p:txBody>
      </p:sp>
      <p:sp>
        <p:nvSpPr>
          <p:cNvPr id="4" name="Text Placeholder 3"/>
          <p:cNvSpPr>
            <a:spLocks noGrp="1"/>
          </p:cNvSpPr>
          <p:nvPr>
            <p:ph type="body" idx="1"/>
          </p:nvPr>
        </p:nvSpPr>
        <p:spPr>
          <a:xfrm>
            <a:off x="457200" y="1600200"/>
            <a:ext cx="4602480" cy="4729480"/>
          </a:xfrm>
        </p:spPr>
        <p:txBody>
          <a:bodyPr/>
          <a:lstStyle/>
          <a:p>
            <a:pPr xmlns:a="http://schemas.openxmlformats.org/drawingml/2006/main">
              <a:defRPr/>
            </a:pPr>
            <a:r xmlns:a="http://schemas.openxmlformats.org/drawingml/2006/main">
              <a:rPr lang="vi" dirty="0"/>
              <a:t>máy chủ có kết nối chuyên dụng, trực tiếp để chuyển đổi</a:t>
            </a:r>
          </a:p>
          <a:p>
            <a:pPr xmlns:a="http://schemas.openxmlformats.org/drawingml/2006/main">
              <a:defRPr/>
            </a:pPr>
            <a:r xmlns:a="http://schemas.openxmlformats.org/drawingml/2006/main">
              <a:rPr lang="vi" dirty="0"/>
              <a:t>chuyển gói đệm</a:t>
            </a:r>
          </a:p>
          <a:p>
            <a:pPr xmlns:a="http://schemas.openxmlformats.org/drawingml/2006/main">
              <a:defRPr/>
            </a:pPr>
            <a:r xmlns:a="http://schemas.openxmlformats.org/drawingml/2006/main">
              <a:rPr lang="vi" dirty="0"/>
              <a:t>Giao thức Ethernet được sử dụng trên </a:t>
            </a:r>
            <a:r xmlns:a="http://schemas.openxmlformats.org/drawingml/2006/main">
              <a:rPr lang="vi" b="1" dirty="0"/>
              <a:t>mỗi </a:t>
            </a:r>
            <a:r xmlns:a="http://schemas.openxmlformats.org/drawingml/2006/main">
              <a:rPr lang="vi" dirty="0"/>
              <a:t>liên kết đến, nhưng không có xung đột; song công hoàn toàn</a:t>
            </a:r>
          </a:p>
          <a:p>
            <a:pPr xmlns:a="http://schemas.openxmlformats.org/drawingml/2006/main" lvl="1">
              <a:defRPr/>
            </a:pPr>
            <a:r xmlns:a="http://schemas.openxmlformats.org/drawingml/2006/main">
              <a:rPr lang="vi" dirty="0"/>
              <a:t>mỗi liên kết là miền xung đột riêng của nó</a:t>
            </a:r>
          </a:p>
          <a:p>
            <a:pPr xmlns:a="http://schemas.openxmlformats.org/drawingml/2006/main">
              <a:defRPr/>
            </a:pPr>
            <a:r xmlns:a="http://schemas.openxmlformats.org/drawingml/2006/main">
              <a:rPr lang="vi" b="1" dirty="0">
                <a:solidFill>
                  <a:schemeClr val="tx1"/>
                </a:solidFill>
              </a:rPr>
              <a:t>chuyển đổi:</a:t>
            </a:r>
            <a:r xmlns:a="http://schemas.openxmlformats.org/drawingml/2006/main">
              <a:rPr lang="vi" dirty="0">
                <a:solidFill>
                  <a:srgbClr val="CC0000"/>
                </a:solidFill>
              </a:rPr>
              <a:t> </a:t>
            </a:r>
            <a:r xmlns:a="http://schemas.openxmlformats.org/drawingml/2006/main">
              <a:rPr lang="vi" dirty="0" smtClean="0"/>
              <a:t>A-to-A' </a:t>
            </a:r>
            <a:r xmlns:a="http://schemas.openxmlformats.org/drawingml/2006/main">
              <a:rPr lang="vi" dirty="0"/>
              <a:t>và </a:t>
            </a:r>
            <a:r xmlns:a="http://schemas.openxmlformats.org/drawingml/2006/main">
              <a:rPr lang="vi" dirty="0" smtClean="0"/>
              <a:t>B-to-B' </a:t>
            </a:r>
            <a:r xmlns:a="http://schemas.openxmlformats.org/drawingml/2006/main">
              <a:rPr lang="vi" dirty="0"/>
              <a:t>có thể truyền đồng thời mà không có </a:t>
            </a:r>
            <a:r xmlns:a="http://schemas.openxmlformats.org/drawingml/2006/main">
              <a:rPr lang="vi" dirty="0" smtClean="0"/>
              <a:t>xung đột</a:t>
            </a:r>
            <a:endParaRPr xmlns:a="http://schemas.openxmlformats.org/drawingml/2006/main" lang="en-US" dirty="0"/>
          </a:p>
        </p:txBody>
      </p:sp>
      <p:pic>
        <p:nvPicPr>
          <p:cNvPr id="5" name="Picture 4"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87467" y="1759331"/>
            <a:ext cx="3344580" cy="4030219"/>
          </a:xfrm>
          <a:prstGeom prst="rect">
            <a:avLst/>
          </a:prstGeom>
        </p:spPr>
      </p:pic>
    </p:spTree>
    <p:extLst>
      <p:ext uri="{BB962C8B-B14F-4D97-AF65-F5344CB8AC3E}">
        <p14:creationId xmlns:p14="http://schemas.microsoft.com/office/powerpoint/2010/main" val="861082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Chuyển bảng chuyển tiếp</a:t>
            </a:r>
          </a:p>
        </p:txBody>
      </p:sp>
      <p:sp>
        <p:nvSpPr>
          <p:cNvPr id="3" name="Text Placeholder 2"/>
          <p:cNvSpPr>
            <a:spLocks noGrp="1"/>
          </p:cNvSpPr>
          <p:nvPr>
            <p:ph type="body" idx="1"/>
          </p:nvPr>
        </p:nvSpPr>
        <p:spPr>
          <a:xfrm>
            <a:off x="457200" y="1600200"/>
            <a:ext cx="4562475" cy="2924175"/>
          </a:xfrm>
        </p:spPr>
        <p:txBody>
          <a:bodyPr/>
          <a:lstStyle/>
          <a:p>
            <a:pPr xmlns:a="http://schemas.openxmlformats.org/drawingml/2006/main" marL="0" indent="0">
              <a:buNone/>
            </a:pPr>
            <a:r xmlns:a="http://schemas.openxmlformats.org/drawingml/2006/main">
              <a:rPr lang="vi" sz="2000" b="1" dirty="0">
                <a:solidFill>
                  <a:schemeClr val="tx1"/>
                </a:solidFill>
                <a:latin typeface="+mn-lt"/>
              </a:rPr>
              <a:t>Hỏi:</a:t>
            </a:r>
            <a:r xmlns:a="http://schemas.openxmlformats.org/drawingml/2006/main">
              <a:rPr lang="vi" sz="2000" dirty="0">
                <a:solidFill>
                  <a:srgbClr val="CC0000"/>
                </a:solidFill>
                <a:latin typeface="+mn-lt"/>
              </a:rPr>
              <a:t> </a:t>
            </a:r>
            <a:r xmlns:a="http://schemas.openxmlformats.org/drawingml/2006/main">
              <a:rPr lang="vi" sz="2000" dirty="0">
                <a:latin typeface="+mn-lt"/>
              </a:rPr>
              <a:t>làm cách nào để switch biết </a:t>
            </a:r>
            <a:r xmlns:a="http://schemas.openxmlformats.org/drawingml/2006/main">
              <a:rPr lang="vi" sz="2000" dirty="0" smtClean="0">
                <a:latin typeface="+mn-lt"/>
              </a:rPr>
              <a:t>A' </a:t>
            </a:r>
            <a:r xmlns:a="http://schemas.openxmlformats.org/drawingml/2006/main">
              <a:rPr lang="vi" sz="2000" dirty="0">
                <a:latin typeface="+mn-lt"/>
              </a:rPr>
              <a:t>có thể truy cập qua giao diện 4, </a:t>
            </a:r>
            <a:r xmlns:a="http://schemas.openxmlformats.org/drawingml/2006/main">
              <a:rPr lang="vi" sz="2000" dirty="0" smtClean="0">
                <a:latin typeface="+mn-lt"/>
              </a:rPr>
              <a:t>B' </a:t>
            </a:r>
            <a:r xmlns:a="http://schemas.openxmlformats.org/drawingml/2006/main">
              <a:rPr lang="vi" sz="2000" dirty="0">
                <a:latin typeface="+mn-lt"/>
              </a:rPr>
              <a:t>có thể truy cập qua giao diện </a:t>
            </a:r>
            <a:r xmlns:a="http://schemas.openxmlformats.org/drawingml/2006/main">
              <a:rPr lang="vi" sz="2000" dirty="0" smtClean="0">
                <a:latin typeface="+mn-lt"/>
              </a:rPr>
              <a:t>5?</a:t>
            </a:r>
          </a:p>
          <a:p>
            <a:r xmlns:a="http://schemas.openxmlformats.org/drawingml/2006/main">
              <a:rPr lang="vi" sz="2000" b="1" dirty="0" smtClean="0">
                <a:solidFill>
                  <a:schemeClr val="tx1"/>
                </a:solidFill>
                <a:latin typeface="+mn-lt"/>
              </a:rPr>
              <a:t>Đáp </a:t>
            </a:r>
            <a:r xmlns:a="http://schemas.openxmlformats.org/drawingml/2006/main">
              <a:rPr lang="vi" sz="2000" b="1" dirty="0">
                <a:solidFill>
                  <a:schemeClr val="tx1"/>
                </a:solidFill>
                <a:latin typeface="+mn-lt"/>
              </a:rPr>
              <a:t>:</a:t>
            </a:r>
            <a:r xmlns:a="http://schemas.openxmlformats.org/drawingml/2006/main">
              <a:rPr lang="vi" sz="2000" i="1" dirty="0">
                <a:solidFill>
                  <a:srgbClr val="CC0000"/>
                </a:solidFill>
                <a:latin typeface="+mn-lt"/>
              </a:rPr>
              <a:t> </a:t>
            </a:r>
            <a:r xmlns:a="http://schemas.openxmlformats.org/drawingml/2006/main">
              <a:rPr lang="vi" sz="2000" dirty="0" smtClean="0">
                <a:latin typeface="+mn-lt"/>
              </a:rPr>
              <a:t>mỗi </a:t>
            </a:r>
            <a:r xmlns:a="http://schemas.openxmlformats.org/drawingml/2006/main">
              <a:rPr lang="vi" sz="2000" dirty="0">
                <a:latin typeface="+mn-lt"/>
              </a:rPr>
              <a:t>công tắc có một </a:t>
            </a:r>
            <a:r xmlns:a="http://schemas.openxmlformats.org/drawingml/2006/main">
              <a:rPr lang="vi" sz="2000" b="1" dirty="0">
                <a:solidFill>
                  <a:schemeClr val="tx1"/>
                </a:solidFill>
                <a:latin typeface="+mn-lt"/>
              </a:rPr>
              <a:t>bảng chuyển đổi,</a:t>
            </a:r>
            <a:r xmlns:a="http://schemas.openxmlformats.org/drawingml/2006/main">
              <a:rPr lang="vi" sz="2000" dirty="0">
                <a:solidFill>
                  <a:srgbClr val="FF0000"/>
                </a:solidFill>
                <a:latin typeface="+mn-lt"/>
              </a:rPr>
              <a:t> </a:t>
            </a:r>
            <a:r xmlns:a="http://schemas.openxmlformats.org/drawingml/2006/main">
              <a:rPr lang="vi" sz="2000" dirty="0">
                <a:latin typeface="+mn-lt"/>
              </a:rPr>
              <a:t>mỗi mục:</a:t>
            </a:r>
          </a:p>
          <a:p>
            <a:pPr xmlns:a="http://schemas.openxmlformats.org/drawingml/2006/main" lvl="1">
              <a:defRPr/>
            </a:pPr>
            <a:r xmlns:a="http://schemas.openxmlformats.org/drawingml/2006/main">
              <a:rPr lang="vi" sz="2000" dirty="0">
                <a:latin typeface="+mn-lt"/>
              </a:rPr>
              <a:t>( </a:t>
            </a:r>
            <a:r xmlns:a="http://schemas.openxmlformats.org/drawingml/2006/main">
              <a:rPr lang="vi" sz="2000" dirty="0" smtClean="0">
                <a:latin typeface="+mn-lt"/>
              </a:rPr>
              <a:t>M</a:t>
            </a:r>
            <a:r xmlns:a="http://schemas.openxmlformats.org/drawingml/2006/main">
              <a:rPr lang="vi" sz="100" dirty="0" smtClean="0">
                <a:latin typeface="+mn-lt"/>
              </a:rPr>
              <a:t> </a:t>
            </a:r>
            <a:r xmlns:a="http://schemas.openxmlformats.org/drawingml/2006/main">
              <a:rPr lang="vi" sz="2000" dirty="0" smtClean="0">
                <a:latin typeface="+mn-lt"/>
              </a:rPr>
              <a:t>Một</a:t>
            </a:r>
            <a:r xmlns:a="http://schemas.openxmlformats.org/drawingml/2006/main">
              <a:rPr lang="vi" sz="100" dirty="0" smtClean="0">
                <a:latin typeface="+mn-lt"/>
              </a:rPr>
              <a:t> Địa chỉ </a:t>
            </a:r>
            <a:r xmlns:a="http://schemas.openxmlformats.org/drawingml/2006/main">
              <a:rPr lang="vi" sz="2000" dirty="0" smtClean="0">
                <a:latin typeface="+mn-lt"/>
              </a:rPr>
              <a:t>C </a:t>
            </a:r>
            <a:r xmlns:a="http://schemas.openxmlformats.org/drawingml/2006/main">
              <a:rPr lang="vi" sz="2000" dirty="0">
                <a:latin typeface="+mn-lt"/>
              </a:rPr>
              <a:t>của máy chủ, giao diện để tiếp cận máy chủ, dấu thời gian)</a:t>
            </a:r>
          </a:p>
          <a:p>
            <a:pPr xmlns:a="http://schemas.openxmlformats.org/drawingml/2006/main" lvl="1">
              <a:defRPr/>
            </a:pPr>
            <a:r xmlns:a="http://schemas.openxmlformats.org/drawingml/2006/main">
              <a:rPr lang="vi" sz="2000" dirty="0">
                <a:latin typeface="+mn-lt"/>
              </a:rPr>
              <a:t>trông giống như một bảng định tuyến </a:t>
            </a:r>
            <a:r xmlns:a="http://schemas.openxmlformats.org/drawingml/2006/main">
              <a:rPr lang="vi" sz="2000" dirty="0" smtClean="0">
                <a:latin typeface="+mn-lt"/>
              </a:rPr>
              <a:t>!</a:t>
            </a:r>
            <a:endParaRPr xmlns:a="http://schemas.openxmlformats.org/drawingml/2006/main" lang="en-US" sz="2000" dirty="0">
              <a:latin typeface="+mn-lt"/>
            </a:endParaRPr>
          </a:p>
        </p:txBody>
      </p:sp>
      <p:sp>
        <p:nvSpPr>
          <p:cNvPr id="5" name="Text Placeholder 4"/>
          <p:cNvSpPr>
            <a:spLocks noGrp="1"/>
          </p:cNvSpPr>
          <p:nvPr>
            <p:ph type="body" idx="2"/>
          </p:nvPr>
        </p:nvSpPr>
        <p:spPr>
          <a:xfrm>
            <a:off x="457201" y="4629150"/>
            <a:ext cx="4562474" cy="1390650"/>
          </a:xfrm>
        </p:spPr>
        <p:txBody>
          <a:bodyPr/>
          <a:lstStyle/>
          <a:p>
            <a:pPr xmlns:a="http://schemas.openxmlformats.org/drawingml/2006/main" marL="0" indent="0">
              <a:buFont typeface="Wingdings" charset="0"/>
              <a:buNone/>
              <a:defRPr/>
            </a:pPr>
            <a:r xmlns:a="http://schemas.openxmlformats.org/drawingml/2006/main">
              <a:rPr lang="vi" sz="2000" b="1" dirty="0">
                <a:solidFill>
                  <a:schemeClr val="tx1"/>
                </a:solidFill>
                <a:latin typeface="+mn-lt"/>
              </a:rPr>
              <a:t>Hỏi:</a:t>
            </a:r>
            <a:r xmlns:a="http://schemas.openxmlformats.org/drawingml/2006/main">
              <a:rPr lang="vi" sz="2000" dirty="0">
                <a:solidFill>
                  <a:srgbClr val="CC0000"/>
                </a:solidFill>
                <a:latin typeface="+mn-lt"/>
              </a:rPr>
              <a:t> </a:t>
            </a:r>
            <a:r xmlns:a="http://schemas.openxmlformats.org/drawingml/2006/main">
              <a:rPr lang="vi" sz="2000" dirty="0">
                <a:latin typeface="+mn-lt"/>
              </a:rPr>
              <a:t>các mục được tạo, duy trì trong bảng chuyển đổi </a:t>
            </a:r>
            <a:r xmlns:a="http://schemas.openxmlformats.org/drawingml/2006/main">
              <a:rPr lang="vi" sz="2000" dirty="0" smtClean="0">
                <a:latin typeface="+mn-lt"/>
              </a:rPr>
              <a:t>như thế nào?</a:t>
            </a:r>
            <a:endParaRPr xmlns:a="http://schemas.openxmlformats.org/drawingml/2006/main" lang="en-US" sz="2000" dirty="0">
              <a:latin typeface="+mn-lt"/>
            </a:endParaRPr>
          </a:p>
          <a:p>
            <a:pPr xmlns:a="http://schemas.openxmlformats.org/drawingml/2006/main" lvl="1">
              <a:defRPr/>
            </a:pPr>
            <a:r xmlns:a="http://schemas.openxmlformats.org/drawingml/2006/main">
              <a:rPr lang="vi" sz="2000" dirty="0">
                <a:latin typeface="+mn-lt"/>
              </a:rPr>
              <a:t>một cái gì đó giống như một </a:t>
            </a:r>
            <a:r xmlns:a="http://schemas.openxmlformats.org/drawingml/2006/main">
              <a:rPr lang="vi" sz="2000" dirty="0" smtClean="0">
                <a:latin typeface="+mn-lt"/>
              </a:rPr>
              <a:t>giao thức định tuyến?</a:t>
            </a:r>
            <a:endParaRPr xmlns:a="http://schemas.openxmlformats.org/drawingml/2006/main" lang="en-US" sz="2000" dirty="0">
              <a:latin typeface="+mn-lt"/>
            </a:endParaRPr>
          </a:p>
        </p:txBody>
      </p:sp>
      <p:pic>
        <p:nvPicPr>
          <p:cNvPr id="4" name="Picture 3"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93866" y="1677682"/>
            <a:ext cx="3311465" cy="3990316"/>
          </a:xfrm>
          <a:prstGeom prst="rect">
            <a:avLst/>
          </a:prstGeom>
        </p:spPr>
      </p:pic>
    </p:spTree>
    <p:extLst>
      <p:ext uri="{BB962C8B-B14F-4D97-AF65-F5344CB8AC3E}">
        <p14:creationId xmlns:p14="http://schemas.microsoft.com/office/powerpoint/2010/main" val="15127377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Switch: </a:t>
            </a:r>
            <a:r xmlns:a="http://schemas.openxmlformats.org/drawingml/2006/main">
              <a:rPr lang="vi" dirty="0" smtClean="0"/>
              <a:t>Tự Học</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1933414"/>
          </a:xfrm>
        </p:spPr>
        <p:txBody>
          <a:bodyPr/>
          <a:lstStyle/>
          <a:p>
            <a:pPr xmlns:a="http://schemas.openxmlformats.org/drawingml/2006/main">
              <a:defRPr/>
            </a:pPr>
            <a:r xmlns:a="http://schemas.openxmlformats.org/drawingml/2006/main">
              <a:rPr lang="vi" sz="2200" dirty="0">
                <a:latin typeface="+mn-lt"/>
              </a:rPr>
              <a:t>công tắc điện</a:t>
            </a:r>
            <a:r xmlns:a="http://schemas.openxmlformats.org/drawingml/2006/main">
              <a:rPr lang="vi" sz="2200" dirty="0">
                <a:solidFill>
                  <a:srgbClr val="FF0000"/>
                </a:solidFill>
                <a:latin typeface="+mn-lt"/>
              </a:rPr>
              <a:t> </a:t>
            </a:r>
            <a:r xmlns:a="http://schemas.openxmlformats.org/drawingml/2006/main">
              <a:rPr lang="vi" sz="2200" b="1" dirty="0">
                <a:solidFill>
                  <a:schemeClr val="tx1"/>
                </a:solidFill>
                <a:latin typeface="+mn-lt"/>
              </a:rPr>
              <a:t>học</a:t>
            </a:r>
            <a:r xmlns:a="http://schemas.openxmlformats.org/drawingml/2006/main">
              <a:rPr lang="vi" sz="2200" dirty="0">
                <a:solidFill>
                  <a:srgbClr val="CC0000"/>
                </a:solidFill>
                <a:latin typeface="+mn-lt"/>
              </a:rPr>
              <a:t> </a:t>
            </a:r>
            <a:r xmlns:a="http://schemas.openxmlformats.org/drawingml/2006/main">
              <a:rPr lang="vi" sz="2200" dirty="0">
                <a:latin typeface="+mn-lt"/>
              </a:rPr>
              <a:t>máy chủ nào có thể được truy cập thông qua giao diện nào</a:t>
            </a:r>
          </a:p>
          <a:p>
            <a:pPr xmlns:a="http://schemas.openxmlformats.org/drawingml/2006/main" marL="741600" lvl="1" indent="-284400">
              <a:defRPr/>
            </a:pPr>
            <a:r xmlns:a="http://schemas.openxmlformats.org/drawingml/2006/main">
              <a:rPr lang="vi" sz="2200" dirty="0" smtClean="0">
                <a:latin typeface="+mn-lt"/>
              </a:rPr>
              <a:t>khi nhận được khung, chuyển vị trí "tìm hiểu" của người gửi: phân đoạn mạng LAN đến</a:t>
            </a:r>
          </a:p>
          <a:p>
            <a:pPr xmlns:a="http://schemas.openxmlformats.org/drawingml/2006/main" marL="741600" lvl="1" indent="-284400">
              <a:defRPr/>
            </a:pPr>
            <a:r xmlns:a="http://schemas.openxmlformats.org/drawingml/2006/main">
              <a:rPr lang="vi" sz="2200" dirty="0" smtClean="0">
                <a:latin typeface="+mn-lt"/>
              </a:rPr>
              <a:t>ghi lại cặp người gửi/vị trí trong bảng chuyển đổi</a:t>
            </a:r>
            <a:endParaRPr xmlns:a="http://schemas.openxmlformats.org/drawingml/2006/main" lang="en-US" sz="2200" dirty="0">
              <a:latin typeface="+mn-lt"/>
            </a:endParaRPr>
          </a:p>
        </p:txBody>
      </p:sp>
      <p:sp>
        <p:nvSpPr>
          <p:cNvPr id="4" name="Text Placeholder 3"/>
          <p:cNvSpPr>
            <a:spLocks noGrp="1"/>
          </p:cNvSpPr>
          <p:nvPr>
            <p:ph type="body" idx="2"/>
          </p:nvPr>
        </p:nvSpPr>
        <p:spPr>
          <a:xfrm>
            <a:off x="4384808" y="5470227"/>
            <a:ext cx="4154758" cy="500278"/>
          </a:xfrm>
        </p:spPr>
        <p:txBody>
          <a:bodyPr/>
          <a:lstStyle/>
          <a:p>
            <a:pPr xmlns:a="http://schemas.openxmlformats.org/drawingml/2006/main" marL="0" indent="0">
              <a:buNone/>
            </a:pPr>
            <a:r xmlns:a="http://schemas.openxmlformats.org/drawingml/2006/main">
              <a:rPr lang="vi" sz="2200" b="1" dirty="0">
                <a:solidFill>
                  <a:srgbClr val="000000"/>
                </a:solidFill>
                <a:latin typeface="+mn-lt"/>
                <a:cs typeface="Arial" charset="0"/>
              </a:rPr>
              <a:t>Chuyển bảng (ban đầu trống </a:t>
            </a:r>
            <a:r xmlns:a="http://schemas.openxmlformats.org/drawingml/2006/main">
              <a:rPr lang="vi" sz="2200" b="1" dirty="0" smtClean="0">
                <a:solidFill>
                  <a:srgbClr val="000000"/>
                </a:solidFill>
                <a:latin typeface="+mn-lt"/>
                <a:cs typeface="Arial" charset="0"/>
              </a:rPr>
              <a:t>)</a:t>
            </a:r>
            <a:endParaRPr xmlns:a="http://schemas.openxmlformats.org/drawingml/2006/main" lang="en-US" sz="2200" b="1" dirty="0">
              <a:solidFill>
                <a:srgbClr val="000000"/>
              </a:solidFill>
              <a:latin typeface="+mn-lt"/>
              <a:cs typeface="Arial" charset="0"/>
            </a:endParaRPr>
          </a:p>
        </p:txBody>
      </p:sp>
      <p:pic>
        <p:nvPicPr>
          <p:cNvPr id="5" name="Picture 4" descr="A diagram of a switch with 6 interfaces. The switch is at the center and connects to 6 P C’s with adapters. Each wire and P C are labeled. From the top and moving clockwise they are as follows. Line 1, P C A. Above this P C is a bar with 3 parts. 1, A, source. 2, A prime, destination. 3, blank. Line 2, P C B. Line 3, P C C. Line 4, P C A prime.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3" y="3686493"/>
            <a:ext cx="2406779" cy="257238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92580048"/>
              </p:ext>
            </p:extLst>
          </p:nvPr>
        </p:nvGraphicFramePr>
        <p:xfrm>
          <a:off x="4572000" y="4413222"/>
          <a:ext cx="3667125" cy="670560"/>
        </p:xfrm>
        <a:graphic>
          <a:graphicData uri="http://schemas.openxmlformats.org/drawingml/2006/table">
            <a:tbl>
              <a:tblPr firstRow="1" bandRow="1">
                <a:tableStyleId>{40F9630F-82C1-40B7-BC3A-925EFCFF5E92}</a:tableStyleId>
              </a:tblPr>
              <a:tblGrid>
                <a:gridCol w="1222375">
                  <a:extLst>
                    <a:ext uri="{9D8B030D-6E8A-4147-A177-3AD203B41FA5}">
                      <a16:colId xmlns:a16="http://schemas.microsoft.com/office/drawing/2014/main" val="2598973776"/>
                    </a:ext>
                  </a:extLst>
                </a:gridCol>
                <a:gridCol w="1735972">
                  <a:extLst>
                    <a:ext uri="{9D8B030D-6E8A-4147-A177-3AD203B41FA5}">
                      <a16:colId xmlns:a16="http://schemas.microsoft.com/office/drawing/2014/main" val="2677562889"/>
                    </a:ext>
                  </a:extLst>
                </a:gridCol>
                <a:gridCol w="708778">
                  <a:extLst>
                    <a:ext uri="{9D8B030D-6E8A-4147-A177-3AD203B41FA5}">
                      <a16:colId xmlns:a16="http://schemas.microsoft.com/office/drawing/2014/main" val="674527780"/>
                    </a:ext>
                  </a:extLst>
                </a:gridCol>
              </a:tblGrid>
              <a:tr h="0">
                <a:tc>
                  <a:txBody>
                    <a:bodyPr/>
                    <a:lstStyle/>
                    <a:p>
                      <a:pPr xmlns:a="http://schemas.openxmlformats.org/drawingml/2006/main" algn="ctr"/>
                      <a:r xmlns:a="http://schemas.openxmlformats.org/drawingml/2006/main">
                        <a:rPr lang="vi" sz="1600" i="0" dirty="0" smtClean="0">
                          <a:solidFill>
                            <a:srgbClr val="000000"/>
                          </a:solidFill>
                          <a:latin typeface="+mn-lt"/>
                          <a:cs typeface="Arial" charset="0"/>
                        </a:rPr>
                        <a:t>MAC</a:t>
                      </a:r>
                      <a:r xmlns:a="http://schemas.openxmlformats.org/drawingml/2006/main">
                        <a:rPr lang="vi" sz="1600" i="0" baseline="0" dirty="0" smtClean="0">
                          <a:solidFill>
                            <a:srgbClr val="000000"/>
                          </a:solidFill>
                          <a:latin typeface="+mn-lt"/>
                          <a:cs typeface="Arial" charset="0"/>
                        </a:rPr>
                        <a:t> </a:t>
                      </a:r>
                      <a:r xmlns:a="http://schemas.openxmlformats.org/drawingml/2006/main">
                        <a:rPr lang="vi" sz="1600" i="0" dirty="0" smtClean="0">
                          <a:solidFill>
                            <a:srgbClr val="000000"/>
                          </a:solidFill>
                          <a:latin typeface="+mn-lt"/>
                          <a:cs typeface="Arial" charset="0"/>
                        </a:rPr>
                        <a:t>addr</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ctr"/>
                      <a:r xmlns:a="http://schemas.openxmlformats.org/drawingml/2006/main">
                        <a:rPr lang="vi" sz="1600" i="0" dirty="0" smtClean="0">
                          <a:solidFill>
                            <a:srgbClr val="000000"/>
                          </a:solidFill>
                          <a:latin typeface="+mn-lt"/>
                          <a:cs typeface="Arial" charset="0"/>
                        </a:rPr>
                        <a:t>giao diện</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i="0" dirty="0" smtClean="0">
                          <a:solidFill>
                            <a:srgbClr val="000000"/>
                          </a:solidFill>
                          <a:latin typeface="+mn-lt"/>
                          <a:cs typeface="Arial" charset="0"/>
                        </a:rPr>
                        <a:t>t</a:t>
                      </a:r>
                      <a:r xmlns:a="http://schemas.openxmlformats.org/drawingml/2006/main">
                        <a:rPr lang="vi" sz="100" i="0" dirty="0" smtClean="0">
                          <a:solidFill>
                            <a:srgbClr val="000000"/>
                          </a:solidFill>
                          <a:latin typeface="+mn-lt"/>
                          <a:cs typeface="Arial" charset="0"/>
                        </a:rPr>
                        <a:t> </a:t>
                      </a:r>
                      <a:r xmlns:a="http://schemas.openxmlformats.org/drawingml/2006/main">
                        <a:rPr lang="vi" sz="1600" i="0" dirty="0" smtClean="0">
                          <a:solidFill>
                            <a:srgbClr val="000000"/>
                          </a:solidFill>
                          <a:latin typeface="+mn-lt"/>
                          <a:cs typeface="Arial" charset="0"/>
                        </a:rPr>
                        <a:t>t</a:t>
                      </a:r>
                      <a:r xmlns:a="http://schemas.openxmlformats.org/drawingml/2006/main">
                        <a:rPr lang="vi" sz="100" i="0" dirty="0" smtClean="0">
                          <a:solidFill>
                            <a:srgbClr val="000000"/>
                          </a:solidFill>
                          <a:latin typeface="+mn-lt"/>
                          <a:cs typeface="Arial" charset="0"/>
                        </a:rPr>
                        <a:t> </a:t>
                      </a:r>
                      <a:r xmlns:a="http://schemas.openxmlformats.org/drawingml/2006/main">
                        <a:rPr lang="vi" sz="1600" i="0" dirty="0" smtClean="0">
                          <a:solidFill>
                            <a:srgbClr val="000000"/>
                          </a:solidFill>
                          <a:latin typeface="+mn-lt"/>
                          <a:cs typeface="Arial"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06574"/>
                  </a:ext>
                </a:extLst>
              </a:tr>
              <a:tr h="0">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i="0" dirty="0" smtClean="0">
                          <a:solidFill>
                            <a:srgbClr val="000000"/>
                          </a:solidFill>
                          <a:latin typeface="+mn-lt"/>
                          <a:cs typeface="Arial" charset="0"/>
                        </a:rPr>
                        <a:t>Một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ctr"/>
                      <a:r xmlns:a="http://schemas.openxmlformats.org/drawingml/2006/main">
                        <a:rPr lang="vi" sz="1600" dirty="0" smtClean="0">
                          <a:latin typeface="+mn-lt"/>
                        </a:rPr>
                        <a:t>1</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ctr"/>
                      <a:r xmlns:a="http://schemas.openxmlformats.org/drawingml/2006/main">
                        <a:rPr lang="vi" sz="1600" dirty="0" smtClean="0">
                          <a:latin typeface="+mn-lt"/>
                        </a:rPr>
                        <a:t>60</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58443"/>
                  </a:ext>
                </a:extLst>
              </a:tr>
            </a:tbl>
          </a:graphicData>
        </a:graphic>
      </p:graphicFrame>
    </p:spTree>
    <p:extLst>
      <p:ext uri="{BB962C8B-B14F-4D97-AF65-F5344CB8AC3E}">
        <p14:creationId xmlns:p14="http://schemas.microsoft.com/office/powerpoint/2010/main" val="14129281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smtClean="0"/>
              <a:t>Lọc/Chuyển tiếp </a:t>
            </a:r>
            <a:endParaRPr xmlns:a="http://schemas.openxmlformats.org/drawingml/2006/main" lang="en-IN" dirty="0"/>
            <a:r xmlns:a="http://schemas.openxmlformats.org/drawingml/2006/main">
              <a:rPr lang="vi" dirty="0"/>
              <a:t>khung</a:t>
            </a:r>
          </a:p>
        </p:txBody>
      </p:sp>
      <p:sp>
        <p:nvSpPr>
          <p:cNvPr id="6" name="Text Placeholder 5"/>
          <p:cNvSpPr>
            <a:spLocks noGrp="1"/>
          </p:cNvSpPr>
          <p:nvPr>
            <p:ph idx="1"/>
          </p:nvPr>
        </p:nvSpPr>
        <p:spPr>
          <a:xfrm>
            <a:off x="457200" y="1600201"/>
            <a:ext cx="8229600" cy="1964410"/>
          </a:xfrm>
        </p:spPr>
        <p:txBody>
          <a:bodyPr/>
          <a:lstStyle/>
          <a:p>
            <a:pPr xmlns:a="http://schemas.openxmlformats.org/drawingml/2006/main" marL="0" indent="0">
              <a:buFont typeface="Wingdings" charset="0"/>
              <a:buNone/>
              <a:defRPr/>
            </a:pPr>
            <a:r xmlns:a="http://schemas.openxmlformats.org/drawingml/2006/main">
              <a:rPr lang="vi" sz="2000" dirty="0" smtClean="0">
                <a:latin typeface="+mn-lt"/>
              </a:rPr>
              <a:t>khi khung </a:t>
            </a:r>
            <a:r xmlns:a="http://schemas.openxmlformats.org/drawingml/2006/main">
              <a:rPr lang="vi" sz="2000" dirty="0">
                <a:latin typeface="+mn-lt"/>
              </a:rPr>
              <a:t>nhận được tại </a:t>
            </a:r>
            <a:r xmlns:a="http://schemas.openxmlformats.org/drawingml/2006/main">
              <a:rPr lang="vi" sz="2000" dirty="0" smtClean="0">
                <a:latin typeface="+mn-lt"/>
              </a:rPr>
              <a:t>switch:</a:t>
            </a:r>
            <a:endParaRPr xmlns:a="http://schemas.openxmlformats.org/drawingml/2006/main" lang="en-US" sz="2000" dirty="0">
              <a:latin typeface="+mn-lt"/>
            </a:endParaRPr>
          </a:p>
          <a:p>
            <a:pPr xmlns:a="http://schemas.openxmlformats.org/drawingml/2006/main" marL="432000" indent="-432000">
              <a:buFont typeface="+mj-lt"/>
              <a:buAutoNum type="arabicPeriod"/>
              <a:defRPr/>
            </a:pPr>
            <a:r xmlns:a="http://schemas.openxmlformats.org/drawingml/2006/main">
              <a:rPr lang="vi" sz="2000" dirty="0" smtClean="0">
                <a:latin typeface="+mn-lt"/>
              </a:rPr>
              <a:t>ghi lại </a:t>
            </a:r>
            <a:r xmlns:a="http://schemas.openxmlformats.org/drawingml/2006/main">
              <a:rPr lang="vi" sz="2000" dirty="0">
                <a:latin typeface="+mn-lt"/>
              </a:rPr>
              <a:t>liên kết đến, địa chỉ </a:t>
            </a:r>
            <a:r xmlns:a="http://schemas.openxmlformats.org/drawingml/2006/main">
              <a:rPr lang="vi" sz="2000" dirty="0" smtClean="0">
                <a:latin typeface="+mn-lt"/>
              </a:rPr>
              <a:t>MAC của </a:t>
            </a:r>
            <a:r xmlns:a="http://schemas.openxmlformats.org/drawingml/2006/main">
              <a:rPr lang="vi" sz="2000" dirty="0" smtClean="0">
                <a:latin typeface="+mn-lt"/>
              </a:rPr>
              <a:t>máy chủ </a:t>
            </a:r>
            <a:r xmlns:a="http://schemas.openxmlformats.org/drawingml/2006/main">
              <a:rPr lang="vi" sz="2000" dirty="0">
                <a:latin typeface="+mn-lt"/>
              </a:rPr>
              <a:t>gửi</a:t>
            </a:r>
          </a:p>
          <a:p>
            <a:pPr xmlns:a="http://schemas.openxmlformats.org/drawingml/2006/main" marL="432000" indent="-432000">
              <a:buFont typeface="+mj-lt"/>
              <a:buAutoNum type="arabicPeriod"/>
              <a:defRPr/>
            </a:pPr>
            <a:r xmlns:a="http://schemas.openxmlformats.org/drawingml/2006/main">
              <a:rPr lang="vi" sz="2000" dirty="0">
                <a:latin typeface="+mn-lt"/>
              </a:rPr>
              <a:t>bảng chuyển đổi </a:t>
            </a:r>
            <a:r xmlns:a="http://schemas.openxmlformats.org/drawingml/2006/main">
              <a:rPr lang="vi" sz="2000" dirty="0" smtClean="0">
                <a:latin typeface="+mn-lt"/>
              </a:rPr>
              <a:t>chỉ mục sử dụng </a:t>
            </a:r>
            <a:r xmlns:a="http://schemas.openxmlformats.org/drawingml/2006/main">
              <a:rPr lang="vi" sz="2000" dirty="0" smtClean="0">
                <a:latin typeface="+mn-lt"/>
              </a:rPr>
              <a:t>địa chỉ </a:t>
            </a:r>
            <a:endParaRPr xmlns:a="http://schemas.openxmlformats.org/drawingml/2006/main" lang="en-US" sz="2000" b="1" dirty="0">
              <a:solidFill>
                <a:schemeClr val="accent2"/>
              </a:solidFill>
              <a:latin typeface="+mn-lt"/>
            </a:endParaRPr>
            <a:r xmlns:a="http://schemas.openxmlformats.org/drawingml/2006/main">
              <a:rPr lang="vi" sz="2000" dirty="0">
                <a:latin typeface="+mn-lt"/>
              </a:rPr>
              <a:t>đích </a:t>
            </a:r>
            <a:r xmlns:a="http://schemas.openxmlformats.org/drawingml/2006/main">
              <a:rPr lang="vi" sz="2000" dirty="0" smtClean="0">
                <a:latin typeface="+mn-lt"/>
              </a:rPr>
              <a:t>MAC</a:t>
            </a:r>
          </a:p>
          <a:p>
            <a:pPr xmlns:a="http://schemas.openxmlformats.org/drawingml/2006/main" marL="432000" indent="-432000">
              <a:buFont typeface="+mj-lt"/>
              <a:buAutoNum type="arabicPeriod"/>
              <a:defRPr/>
            </a:pPr>
            <a:r xmlns:a="http://schemas.openxmlformats.org/drawingml/2006/main">
              <a:rPr lang="vi" sz="2000" b="1" dirty="0" smtClean="0">
                <a:solidFill>
                  <a:schemeClr val="tx1"/>
                </a:solidFill>
                <a:latin typeface="+mn-lt"/>
              </a:rPr>
              <a:t>nếu</a:t>
            </a:r>
            <a:r xmlns:a="http://schemas.openxmlformats.org/drawingml/2006/main">
              <a:rPr lang="vi" sz="2000" b="1" dirty="0" smtClean="0">
                <a:solidFill>
                  <a:schemeClr val="accent2"/>
                </a:solidFill>
                <a:latin typeface="+mn-lt"/>
              </a:rPr>
              <a:t> </a:t>
            </a:r>
            <a:r xmlns:a="http://schemas.openxmlformats.org/drawingml/2006/main">
              <a:rPr lang="vi" sz="2000" dirty="0">
                <a:latin typeface="+mn-lt"/>
              </a:rPr>
              <a:t>mục được tìm thấy cho </a:t>
            </a:r>
            <a:r xmlns:a="http://schemas.openxmlformats.org/drawingml/2006/main">
              <a:rPr lang="vi" sz="2000" dirty="0" smtClean="0">
                <a:latin typeface="+mn-lt"/>
              </a:rPr>
              <a:t>đích</a:t>
            </a:r>
            <a:endParaRPr xmlns:a="http://schemas.openxmlformats.org/drawingml/2006/main" lang="en-US" sz="2000" b="1" dirty="0">
              <a:solidFill>
                <a:schemeClr val="tx1"/>
              </a:solidFill>
              <a:latin typeface="+mn-lt"/>
            </a:endParaRPr>
          </a:p>
        </p:txBody>
      </p:sp>
      <p:sp>
        <p:nvSpPr>
          <p:cNvPr id="10" name="Content Placeholder 9"/>
          <p:cNvSpPr>
            <a:spLocks noGrp="1"/>
          </p:cNvSpPr>
          <p:nvPr>
            <p:ph idx="14"/>
          </p:nvPr>
        </p:nvSpPr>
        <p:spPr>
          <a:xfrm>
            <a:off x="457200" y="3642008"/>
            <a:ext cx="7710407" cy="2634805"/>
          </a:xfrm>
        </p:spPr>
        <p:txBody>
          <a:bodyPr/>
          <a:lstStyle/>
          <a:p>
            <a:pPr xmlns:a="http://schemas.openxmlformats.org/drawingml/2006/main" marL="0" indent="620713">
              <a:buNone/>
              <a:defRPr/>
            </a:pPr>
            <a:r xmlns:a="http://schemas.openxmlformats.org/drawingml/2006/main">
              <a:rPr lang="vi" sz="2000" b="1" dirty="0" smtClean="0">
                <a:solidFill>
                  <a:schemeClr val="tx1"/>
                </a:solidFill>
                <a:latin typeface="+mn-lt"/>
              </a:rPr>
              <a:t>sau đó {</a:t>
            </a:r>
          </a:p>
          <a:p>
            <a:pPr xmlns:a="http://schemas.openxmlformats.org/drawingml/2006/main" marL="992188" lvl="1" indent="-371475">
              <a:buFont typeface="Wingdings" charset="0"/>
              <a:buNone/>
              <a:defRPr/>
            </a:pPr>
            <a:r xmlns:a="http://schemas.openxmlformats.org/drawingml/2006/main">
              <a:rPr lang="vi" sz="2000" b="1" dirty="0" smtClean="0">
                <a:solidFill>
                  <a:schemeClr val="tx1"/>
                </a:solidFill>
                <a:latin typeface="+mn-lt"/>
              </a:rPr>
              <a:t>nếu </a:t>
            </a:r>
            <a:r xmlns:a="http://schemas.openxmlformats.org/drawingml/2006/main">
              <a:rPr lang="vi" sz="2000" dirty="0" smtClean="0">
                <a:latin typeface="+mn-lt"/>
              </a:rPr>
              <a:t>đích đến trên đoạn mà khung đến </a:t>
            </a:r>
            <a:br xmlns:a="http://schemas.openxmlformats.org/drawingml/2006/main">
              <a:rPr lang="en-US" sz="2000" dirty="0" smtClean="0">
                <a:latin typeface="+mn-lt"/>
              </a:rPr>
            </a:br>
            <a:r xmlns:a="http://schemas.openxmlformats.org/drawingml/2006/main">
              <a:rPr lang="vi" sz="2000" b="1" dirty="0" smtClean="0">
                <a:solidFill>
                  <a:schemeClr val="tx1"/>
                </a:solidFill>
                <a:latin typeface="+mn-lt"/>
              </a:rPr>
              <a:t>thì </a:t>
            </a:r>
            <a:r xmlns:a="http://schemas.openxmlformats.org/drawingml/2006/main">
              <a:rPr lang="vi" sz="2000" dirty="0" smtClean="0">
                <a:latin typeface="+mn-lt"/>
              </a:rPr>
              <a:t>thả khung</a:t>
            </a:r>
          </a:p>
          <a:p>
            <a:pPr xmlns:a="http://schemas.openxmlformats.org/drawingml/2006/main" marL="1022350" lvl="1" indent="-46038">
              <a:buFont typeface="Wingdings" charset="0"/>
              <a:buNone/>
              <a:defRPr/>
            </a:pPr>
            <a:r xmlns:a="http://schemas.openxmlformats.org/drawingml/2006/main">
              <a:rPr lang="vi" sz="2000" b="1" dirty="0" smtClean="0">
                <a:solidFill>
                  <a:schemeClr val="tx1"/>
                </a:solidFill>
                <a:latin typeface="+mn-lt"/>
              </a:rPr>
              <a:t>khác </a:t>
            </a:r>
            <a:r xmlns:a="http://schemas.openxmlformats.org/drawingml/2006/main">
              <a:rPr lang="vi" sz="2000" dirty="0" smtClean="0">
                <a:latin typeface="+mn-lt"/>
              </a:rPr>
              <a:t>chuyển tiếp khung trên giao diện được chỉ định bởi mục nhập</a:t>
            </a:r>
          </a:p>
          <a:p>
            <a:pPr xmlns:a="http://schemas.openxmlformats.org/drawingml/2006/main" marL="0" lvl="1" indent="806450">
              <a:buFont typeface="Wingdings" charset="0"/>
              <a:buNone/>
              <a:defRPr/>
            </a:pPr>
            <a:r xmlns:a="http://schemas.openxmlformats.org/drawingml/2006/main">
              <a:rPr lang="vi" sz="2000" b="1" dirty="0" smtClean="0">
                <a:solidFill>
                  <a:schemeClr val="tx1"/>
                </a:solidFill>
                <a:latin typeface="+mn-lt"/>
              </a:rPr>
              <a:t>}</a:t>
            </a:r>
          </a:p>
          <a:p>
            <a:pPr xmlns:a="http://schemas.openxmlformats.org/drawingml/2006/main" marL="1968500" lvl="1" indent="-1162050">
              <a:buFont typeface="Wingdings" charset="0"/>
              <a:buNone/>
              <a:defRPr/>
            </a:pPr>
            <a:r xmlns:a="http://schemas.openxmlformats.org/drawingml/2006/main">
              <a:rPr lang="vi" sz="2000" b="1" dirty="0" smtClean="0">
                <a:solidFill>
                  <a:schemeClr val="tx1"/>
                </a:solidFill>
                <a:latin typeface="+mn-lt"/>
              </a:rPr>
              <a:t>khác </a:t>
            </a:r>
            <a:r xmlns:a="http://schemas.openxmlformats.org/drawingml/2006/main">
              <a:rPr lang="vi" sz="2000" dirty="0" smtClean="0">
                <a:latin typeface="+mn-lt"/>
              </a:rPr>
              <a:t>lũ </a:t>
            </a:r>
            <a:r xmlns:a="http://schemas.openxmlformats.org/drawingml/2006/main">
              <a:rPr lang="vi" sz="2000" dirty="0" smtClean="0">
                <a:latin typeface="+mn-lt"/>
              </a:rPr>
              <a:t>/* </a:t>
            </a:r>
            <a:r xmlns:a="http://schemas.openxmlformats.org/drawingml/2006/main">
              <a:rPr lang="vi" sz="2000" dirty="0" smtClean="0">
                <a:latin typeface="+mn-lt"/>
              </a:rPr>
              <a:t>chuyển tiếp trên tất cả các giao diện ngoại trừ giao diện đến */</a:t>
            </a:r>
            <a:endParaRPr xmlns:a="http://schemas.openxmlformats.org/drawingml/2006/main" lang="en-US" sz="2000" dirty="0">
              <a:latin typeface="+mn-lt"/>
            </a:endParaRPr>
          </a:p>
        </p:txBody>
      </p:sp>
    </p:spTree>
    <p:extLst>
      <p:ext uri="{BB962C8B-B14F-4D97-AF65-F5344CB8AC3E}">
        <p14:creationId xmlns:p14="http://schemas.microsoft.com/office/powerpoint/2010/main" val="14371299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dirty="0"/>
              <a:t>Tự học, Chuyển tiếp: Ví dụ</a:t>
            </a:r>
          </a:p>
        </p:txBody>
      </p:sp>
      <p:sp>
        <p:nvSpPr>
          <p:cNvPr id="7" name="Text Placeholder 6"/>
          <p:cNvSpPr>
            <a:spLocks noGrp="1"/>
          </p:cNvSpPr>
          <p:nvPr>
            <p:ph type="body" idx="1"/>
          </p:nvPr>
        </p:nvSpPr>
        <p:spPr>
          <a:xfrm>
            <a:off x="457200" y="1600200"/>
            <a:ext cx="3934994" cy="2125786"/>
          </a:xfrm>
        </p:spPr>
        <p:txBody>
          <a:bodyPr/>
          <a:lstStyle/>
          <a:p>
            <a:pPr xmlns:a="http://schemas.openxmlformats.org/drawingml/2006/main">
              <a:defRPr/>
            </a:pPr>
            <a:r xmlns:a="http://schemas.openxmlformats.org/drawingml/2006/main">
              <a:rPr lang="vi" sz="2400" dirty="0">
                <a:latin typeface="+mn-lt"/>
              </a:rPr>
              <a:t>điểm đến của khung, A', vị trí </a:t>
            </a:r>
            <a:r xmlns:a="http://schemas.openxmlformats.org/drawingml/2006/main">
              <a:rPr lang="vi" sz="2400" dirty="0" smtClean="0">
                <a:latin typeface="+mn-lt"/>
              </a:rPr>
              <a:t>không xác định: </a:t>
            </a:r>
            <a:r xmlns:a="http://schemas.openxmlformats.org/drawingml/2006/main">
              <a:rPr lang="vi" sz="2400" b="1" dirty="0" smtClean="0">
                <a:latin typeface="+mn-lt"/>
              </a:rPr>
              <a:t>lũ lụt</a:t>
            </a:r>
          </a:p>
          <a:p>
            <a:pPr xmlns:a="http://schemas.openxmlformats.org/drawingml/2006/main">
              <a:defRPr/>
            </a:pPr>
            <a:r xmlns:a="http://schemas.openxmlformats.org/drawingml/2006/main">
              <a:rPr lang="vi" sz="2400" dirty="0">
                <a:solidFill>
                  <a:srgbClr val="000000"/>
                </a:solidFill>
                <a:latin typeface="+mn-lt"/>
              </a:rPr>
              <a:t>điểm đến Một vị trí </a:t>
            </a:r>
            <a:r xmlns:a="http://schemas.openxmlformats.org/drawingml/2006/main">
              <a:rPr lang="vi" sz="2400" dirty="0" smtClean="0">
                <a:solidFill>
                  <a:srgbClr val="000000"/>
                </a:solidFill>
                <a:latin typeface="+mn-lt"/>
              </a:rPr>
              <a:t>đã biết: </a:t>
            </a:r>
            <a:r xmlns:a="http://schemas.openxmlformats.org/drawingml/2006/main">
              <a:rPr lang="vi" sz="2400" b="1" dirty="0">
                <a:solidFill>
                  <a:schemeClr val="tx1"/>
                </a:solidFill>
                <a:latin typeface="+mn-lt"/>
              </a:rPr>
              <a:t>gửi có chọn lọc chỉ </a:t>
            </a:r>
            <a:r xmlns:a="http://schemas.openxmlformats.org/drawingml/2006/main">
              <a:rPr lang="vi" sz="2400" b="1" dirty="0" smtClean="0">
                <a:solidFill>
                  <a:schemeClr val="tx1"/>
                </a:solidFill>
                <a:latin typeface="+mn-lt"/>
              </a:rPr>
              <a:t>trên </a:t>
            </a:r>
            <a:r xmlns:a="http://schemas.openxmlformats.org/drawingml/2006/main">
              <a:rPr lang="vi" sz="2400" b="1" dirty="0">
                <a:solidFill>
                  <a:schemeClr val="tx1"/>
                </a:solidFill>
                <a:latin typeface="+mn-lt"/>
              </a:rPr>
              <a:t>một </a:t>
            </a:r>
            <a:r xmlns:a="http://schemas.openxmlformats.org/drawingml/2006/main">
              <a:rPr lang="vi" sz="2400" b="1" dirty="0" smtClean="0">
                <a:solidFill>
                  <a:schemeClr val="tx1"/>
                </a:solidFill>
                <a:latin typeface="+mn-lt"/>
              </a:rPr>
              <a:t>liên kết</a:t>
            </a:r>
            <a:endParaRPr xmlns:a="http://schemas.openxmlformats.org/drawingml/2006/main" lang="en-US" sz="2400" b="1" dirty="0">
              <a:solidFill>
                <a:schemeClr val="tx1"/>
              </a:solidFill>
              <a:latin typeface="+mn-lt"/>
            </a:endParaRPr>
          </a:p>
        </p:txBody>
      </p:sp>
      <p:pic>
        <p:nvPicPr>
          <p:cNvPr id="9" name="Picture 8" descr="A diagram of a switch with 6 interfaces. The switch is at the center and connects to 6 P C’s with adapters. On the switch is a bar with 3 parts. 1, A, source. 2, A prime, destination. 3, blank. Each wire and P C are labeled. From the top and moving clockwise they are as follows. Line 1, P C A. Above this P C is a bar with 3 parts. 1, A, source. 2, A prime, destination. 3, blank. Line 2, P C B. Line 3, P C C. Line 4, P C A prime. Above this P C is a bar with 3 parts. 1, A prime. 2, A. 3, blank.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194" y="1821756"/>
            <a:ext cx="4165293" cy="335830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118402441"/>
              </p:ext>
            </p:extLst>
          </p:nvPr>
        </p:nvGraphicFramePr>
        <p:xfrm>
          <a:off x="882282" y="4265660"/>
          <a:ext cx="3084830" cy="914400"/>
        </p:xfrm>
        <a:graphic>
          <a:graphicData uri="http://schemas.openxmlformats.org/drawingml/2006/table">
            <a:tbl>
              <a:tblPr firstRow="1" bandRow="1">
                <a:tableStyleId>{40F9630F-82C1-40B7-BC3A-925EFCFF5E92}</a:tableStyleId>
              </a:tblPr>
              <a:tblGrid>
                <a:gridCol w="1256030">
                  <a:extLst>
                    <a:ext uri="{9D8B030D-6E8A-4147-A177-3AD203B41FA5}">
                      <a16:colId xmlns:a16="http://schemas.microsoft.com/office/drawing/2014/main" val="3775644312"/>
                    </a:ext>
                  </a:extLst>
                </a:gridCol>
                <a:gridCol w="1100380">
                  <a:extLst>
                    <a:ext uri="{9D8B030D-6E8A-4147-A177-3AD203B41FA5}">
                      <a16:colId xmlns:a16="http://schemas.microsoft.com/office/drawing/2014/main" val="4103658971"/>
                    </a:ext>
                  </a:extLst>
                </a:gridCol>
                <a:gridCol w="728420">
                  <a:extLst>
                    <a:ext uri="{9D8B030D-6E8A-4147-A177-3AD203B41FA5}">
                      <a16:colId xmlns:a16="http://schemas.microsoft.com/office/drawing/2014/main" val="4077927864"/>
                    </a:ext>
                  </a:extLst>
                </a:gridCol>
              </a:tblGrid>
              <a:tr h="185139">
                <a:tc>
                  <a:txBody>
                    <a:bodyPr/>
                    <a:lstStyle/>
                    <a:p>
                      <a:pPr xmlns:a="http://schemas.openxmlformats.org/drawingml/2006/main" algn="ctr"/>
                      <a:r xmlns:a="http://schemas.openxmlformats.org/drawingml/2006/main">
                        <a:rPr lang="vi" sz="1600" i="0" dirty="0" smtClean="0">
                          <a:solidFill>
                            <a:srgbClr val="000000"/>
                          </a:solidFill>
                          <a:latin typeface="+mn-lt"/>
                          <a:cs typeface="Arial" charset="0"/>
                        </a:rPr>
                        <a:t>địa chỉ MAC</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algn="ctr"/>
                      <a:r xmlns:a="http://schemas.openxmlformats.org/drawingml/2006/main">
                        <a:rPr lang="vi" sz="1600" i="0" dirty="0" smtClean="0">
                          <a:solidFill>
                            <a:srgbClr val="000000"/>
                          </a:solidFill>
                          <a:latin typeface="+mn-lt"/>
                          <a:cs typeface="Arial" charset="0"/>
                        </a:rPr>
                        <a:t>giao diện</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i="0" dirty="0" smtClean="0">
                          <a:solidFill>
                            <a:srgbClr val="000000"/>
                          </a:solidFill>
                          <a:latin typeface="+mn-lt"/>
                          <a:cs typeface="Arial" charset="0"/>
                        </a:rPr>
                        <a:t>TTL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884179"/>
                  </a:ext>
                </a:extLst>
              </a:tr>
              <a:tr h="185139">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dirty="0" smtClean="0">
                          <a:solidFill>
                            <a:srgbClr val="000000"/>
                          </a:solidFill>
                          <a:latin typeface="+mn-lt"/>
                          <a:cs typeface="Arial" charset="0"/>
                        </a:rPr>
                        <a:t>Một</a:t>
                      </a:r>
                    </a:p>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dirty="0" smtClean="0">
                          <a:solidFill>
                            <a:srgbClr val="000000"/>
                          </a:solidFill>
                          <a:latin typeface="+mn-lt"/>
                          <a:cs typeface="Arial" charset="0"/>
                        </a:rPr>
                        <a:t>MỘT'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dirty="0" smtClean="0">
                          <a:solidFill>
                            <a:srgbClr val="000000"/>
                          </a:solidFill>
                          <a:latin typeface="+mn-lt"/>
                          <a:cs typeface="Arial" charset="0"/>
                        </a:rPr>
                        <a:t>1</a:t>
                      </a:r>
                    </a:p>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dirty="0" smtClean="0">
                          <a:solidFill>
                            <a:srgbClr val="000000"/>
                          </a:solidFill>
                          <a:latin typeface="+mn-lt"/>
                          <a:cs typeface="Arial"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xmlns:a="http://schemas.openxmlformats.org/drawingml/2006/main" marL="0" marR="0" indent="0" algn="ctr" defTabSz="914400" rtl="0" eaLnBrk="1" fontAlgn="auto" latinLnBrk="0" hangingPunct="1">
                        <a:lnSpc>
                          <a:spcPct val="100000"/>
                        </a:lnSpc>
                        <a:spcBef>
                          <a:spcPts val="0"/>
                        </a:spcBef>
                        <a:spcAft>
                          <a:spcPts val="0"/>
                        </a:spcAft>
                        <a:buClrTx/>
                        <a:buSzTx/>
                        <a:buFontTx/>
                        <a:buNone/>
                        <a:tabLst/>
                        <a:defRPr/>
                      </a:pPr>
                      <a:r xmlns:a="http://schemas.openxmlformats.org/drawingml/2006/main">
                        <a:rPr lang="vi" sz="1600" dirty="0" smtClean="0">
                          <a:solidFill>
                            <a:srgbClr val="000000"/>
                          </a:solidFill>
                          <a:latin typeface="+mn-lt"/>
                          <a:cs typeface="Arial" charset="0"/>
                        </a:rPr>
                        <a:t>60</a:t>
                      </a:r>
                    </a:p>
                    <a:p>
                      <a:pPr xmlns:a="http://schemas.openxmlformats.org/drawingml/2006/main" algn="ctr"/>
                      <a:r xmlns:a="http://schemas.openxmlformats.org/drawingml/2006/main">
                        <a:rPr lang="vi" sz="1600" dirty="0" smtClean="0">
                          <a:solidFill>
                            <a:srgbClr val="000000"/>
                          </a:solidFill>
                          <a:latin typeface="+mn-lt"/>
                          <a:cs typeface="Arial" charset="0"/>
                        </a:rPr>
                        <a:t>60</a:t>
                      </a:r>
                      <a:endParaRPr xmlns:a="http://schemas.openxmlformats.org/drawingml/2006/main"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158824"/>
                  </a:ext>
                </a:extLst>
              </a:tr>
            </a:tbl>
          </a:graphicData>
        </a:graphic>
      </p:graphicFrame>
      <p:sp>
        <p:nvSpPr>
          <p:cNvPr id="8" name="Text Placeholder 7"/>
          <p:cNvSpPr>
            <a:spLocks noGrp="1"/>
          </p:cNvSpPr>
          <p:nvPr>
            <p:ph type="body" idx="2"/>
          </p:nvPr>
        </p:nvSpPr>
        <p:spPr>
          <a:xfrm>
            <a:off x="562338" y="5509414"/>
            <a:ext cx="3829856" cy="420640"/>
          </a:xfrm>
        </p:spPr>
        <p:txBody>
          <a:bodyPr/>
          <a:lstStyle/>
          <a:p>
            <a:pPr xmlns:a="http://schemas.openxmlformats.org/drawingml/2006/main" marL="0" indent="0" algn="ctr">
              <a:buNone/>
              <a:defRPr/>
            </a:pPr>
            <a:r xmlns:a="http://schemas.openxmlformats.org/drawingml/2006/main">
              <a:rPr lang="vi" sz="2000" b="1" dirty="0" smtClean="0">
                <a:solidFill>
                  <a:srgbClr val="000000"/>
                </a:solidFill>
                <a:latin typeface="+mn-lt"/>
                <a:cs typeface="Arial" charset="0"/>
              </a:rPr>
              <a:t>bảng chuyển đổi (ban đầu trống)</a:t>
            </a:r>
            <a:endParaRPr xmlns:a="http://schemas.openxmlformats.org/drawingml/2006/main" lang="en-US" sz="2000" b="1" dirty="0">
              <a:solidFill>
                <a:srgbClr val="000000"/>
              </a:solidFill>
              <a:latin typeface="+mn-lt"/>
              <a:cs typeface="Arial" charset="0"/>
            </a:endParaRPr>
          </a:p>
        </p:txBody>
      </p:sp>
    </p:spTree>
    <p:extLst>
      <p:ext uri="{BB962C8B-B14F-4D97-AF65-F5344CB8AC3E}">
        <p14:creationId xmlns:p14="http://schemas.microsoft.com/office/powerpoint/2010/main" val="211743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dirty="0"/>
              <a:t>Công tắc kết nối</a:t>
            </a:r>
          </a:p>
        </p:txBody>
      </p:sp>
      <p:sp>
        <p:nvSpPr>
          <p:cNvPr id="8" name="Text Placeholder 7"/>
          <p:cNvSpPr>
            <a:spLocks noGrp="1"/>
          </p:cNvSpPr>
          <p:nvPr>
            <p:ph type="body" idx="1"/>
          </p:nvPr>
        </p:nvSpPr>
        <p:spPr>
          <a:xfrm>
            <a:off x="457200" y="1600201"/>
            <a:ext cx="8229600" cy="502920"/>
          </a:xfrm>
        </p:spPr>
        <p:txBody>
          <a:bodyPr/>
          <a:lstStyle/>
          <a:p>
            <a:pPr xmlns:a="http://schemas.openxmlformats.org/drawingml/2006/main" marL="0" indent="0">
              <a:buNone/>
            </a:pPr>
            <a:r xmlns:a="http://schemas.openxmlformats.org/drawingml/2006/main">
              <a:rPr lang="vi" sz="2400" dirty="0">
                <a:latin typeface="+mn-lt"/>
              </a:rPr>
              <a:t>công tắc tự học có thể được kết nối với nhau </a:t>
            </a:r>
            <a:r xmlns:a="http://schemas.openxmlformats.org/drawingml/2006/main">
              <a:rPr lang="vi" sz="2400" dirty="0" smtClean="0">
                <a:latin typeface="+mn-lt"/>
              </a:rPr>
              <a:t>:</a:t>
            </a:r>
            <a:endParaRPr xmlns:a="http://schemas.openxmlformats.org/drawingml/2006/main" lang="en-US" sz="2400" dirty="0">
              <a:latin typeface="+mn-lt"/>
            </a:endParaRPr>
          </a:p>
        </p:txBody>
      </p:sp>
      <p:pic>
        <p:nvPicPr>
          <p:cNvPr id="10" name="Picture 9"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134" y="2316588"/>
            <a:ext cx="6551632" cy="2040674"/>
          </a:xfrm>
          <a:prstGeom prst="rect">
            <a:avLst/>
          </a:prstGeom>
        </p:spPr>
      </p:pic>
      <p:sp>
        <p:nvSpPr>
          <p:cNvPr id="9" name="Text Placeholder 8"/>
          <p:cNvSpPr>
            <a:spLocks noGrp="1"/>
          </p:cNvSpPr>
          <p:nvPr>
            <p:ph type="body" idx="2"/>
          </p:nvPr>
        </p:nvSpPr>
        <p:spPr>
          <a:xfrm>
            <a:off x="457200" y="4470400"/>
            <a:ext cx="8229600" cy="1655763"/>
          </a:xfrm>
        </p:spPr>
        <p:txBody>
          <a:bodyPr/>
          <a:lstStyle/>
          <a:p>
            <a:pPr xmlns:a="http://schemas.openxmlformats.org/drawingml/2006/main" marL="0" indent="0">
              <a:buClr>
                <a:schemeClr val="tx2"/>
              </a:buClr>
              <a:buNone/>
              <a:defRPr/>
            </a:pPr>
            <a:r xmlns:a="http://schemas.openxmlformats.org/drawingml/2006/main">
              <a:rPr lang="vi" sz="2400" b="1" dirty="0">
                <a:solidFill>
                  <a:schemeClr val="tx1"/>
                </a:solidFill>
                <a:latin typeface="+mn-lt"/>
              </a:rPr>
              <a:t>Hỏi: </a:t>
            </a:r>
            <a:r xmlns:a="http://schemas.openxmlformats.org/drawingml/2006/main">
              <a:rPr lang="vi" sz="2400" dirty="0">
                <a:solidFill>
                  <a:srgbClr val="000000"/>
                </a:solidFill>
                <a:latin typeface="+mn-lt"/>
              </a:rPr>
              <a:t>gửi từ A đến G - làm thế nào để S </a:t>
            </a:r>
            <a:r xmlns:a="http://schemas.openxmlformats.org/drawingml/2006/main">
              <a:rPr lang="vi" sz="2400" baseline="-25000" dirty="0">
                <a:solidFill>
                  <a:srgbClr val="000000"/>
                </a:solidFill>
                <a:latin typeface="+mn-lt"/>
              </a:rPr>
              <a:t>1 </a:t>
            </a:r>
            <a:r xmlns:a="http://schemas.openxmlformats.org/drawingml/2006/main">
              <a:rPr lang="vi" sz="2400" dirty="0">
                <a:solidFill>
                  <a:srgbClr val="000000"/>
                </a:solidFill>
                <a:latin typeface="+mn-lt"/>
              </a:rPr>
              <a:t>biết chuyển tiếp khung đến G thông qua S </a:t>
            </a:r>
            <a:r xmlns:a="http://schemas.openxmlformats.org/drawingml/2006/main">
              <a:rPr lang="vi" sz="2400" baseline="-25000" dirty="0">
                <a:solidFill>
                  <a:srgbClr val="000000"/>
                </a:solidFill>
                <a:latin typeface="+mn-lt"/>
              </a:rPr>
              <a:t>4 </a:t>
            </a:r>
            <a:r xmlns:a="http://schemas.openxmlformats.org/drawingml/2006/main">
              <a:rPr lang="vi" sz="2400" dirty="0">
                <a:solidFill>
                  <a:srgbClr val="000000"/>
                </a:solidFill>
                <a:latin typeface="+mn-lt"/>
              </a:rPr>
              <a:t>và S </a:t>
            </a:r>
            <a:r xmlns:a="http://schemas.openxmlformats.org/drawingml/2006/main">
              <a:rPr lang="vi" sz="2400" baseline="-25000" dirty="0">
                <a:solidFill>
                  <a:srgbClr val="000000"/>
                </a:solidFill>
                <a:latin typeface="+mn-lt"/>
              </a:rPr>
              <a:t>3 </a:t>
            </a:r>
            <a:r xmlns:a="http://schemas.openxmlformats.org/drawingml/2006/main">
              <a:rPr lang="vi" sz="2400" dirty="0">
                <a:solidFill>
                  <a:srgbClr val="000000"/>
                </a:solidFill>
                <a:latin typeface="+mn-lt"/>
              </a:rPr>
              <a:t>?</a:t>
            </a:r>
          </a:p>
          <a:p>
            <a:pPr xmlns:a="http://schemas.openxmlformats.org/drawingml/2006/main" marL="741600" indent="-284400">
              <a:spcBef>
                <a:spcPts val="600"/>
              </a:spcBef>
              <a:buClr>
                <a:schemeClr val="tx2"/>
              </a:buClr>
              <a:buFont typeface="Arial" panose="020B0604020202020204" pitchFamily="34" charset="0"/>
              <a:buChar char="–"/>
              <a:defRPr/>
            </a:pPr>
            <a:r xmlns:a="http://schemas.openxmlformats.org/drawingml/2006/main">
              <a:rPr lang="vi" sz="2400" b="1" dirty="0">
                <a:solidFill>
                  <a:schemeClr val="tx1"/>
                </a:solidFill>
                <a:latin typeface="+mn-lt"/>
              </a:rPr>
              <a:t>MỘT:</a:t>
            </a:r>
            <a:r xmlns:a="http://schemas.openxmlformats.org/drawingml/2006/main">
              <a:rPr lang="vi" sz="2400" i="1" dirty="0">
                <a:solidFill>
                  <a:srgbClr val="CC0000"/>
                </a:solidFill>
                <a:latin typeface="+mn-lt"/>
              </a:rPr>
              <a:t> </a:t>
            </a:r>
            <a:r xmlns:a="http://schemas.openxmlformats.org/drawingml/2006/main">
              <a:rPr lang="vi" sz="2400" dirty="0">
                <a:solidFill>
                  <a:srgbClr val="000000"/>
                </a:solidFill>
                <a:latin typeface="+mn-lt"/>
              </a:rPr>
              <a:t>tự học! (hoạt động giống hệt như trong trường hợp một công tắc </a:t>
            </a:r>
            <a:r xmlns:a="http://schemas.openxmlformats.org/drawingml/2006/main">
              <a:rPr lang="vi" sz="2400" dirty="0" smtClean="0">
                <a:solidFill>
                  <a:srgbClr val="000000"/>
                </a:solidFill>
                <a:latin typeface="+mn-lt"/>
              </a:rPr>
              <a:t>!)</a:t>
            </a:r>
            <a:endParaRPr xmlns:a="http://schemas.openxmlformats.org/drawingml/2006/main" lang="en-US" sz="2400" dirty="0">
              <a:solidFill>
                <a:srgbClr val="000000"/>
              </a:solidFill>
              <a:latin typeface="+mn-lt"/>
            </a:endParaRPr>
          </a:p>
        </p:txBody>
      </p:sp>
    </p:spTree>
    <p:extLst>
      <p:ext uri="{BB962C8B-B14F-4D97-AF65-F5344CB8AC3E}">
        <p14:creationId xmlns:p14="http://schemas.microsoft.com/office/powerpoint/2010/main" val="32559566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Ví dụ Multi-Switch tự học</a:t>
            </a:r>
          </a:p>
        </p:txBody>
      </p:sp>
      <p:sp>
        <p:nvSpPr>
          <p:cNvPr id="3" name="Text Placeholder 2"/>
          <p:cNvSpPr>
            <a:spLocks noGrp="1"/>
          </p:cNvSpPr>
          <p:nvPr>
            <p:ph type="body" idx="1"/>
          </p:nvPr>
        </p:nvSpPr>
        <p:spPr>
          <a:xfrm>
            <a:off x="457200" y="1600201"/>
            <a:ext cx="8229600" cy="502920"/>
          </a:xfrm>
        </p:spPr>
        <p:txBody>
          <a:bodyPr/>
          <a:lstStyle/>
          <a:p>
            <a:pPr xmlns:a="http://schemas.openxmlformats.org/drawingml/2006/main" marL="0" indent="0">
              <a:buNone/>
            </a:pPr>
            <a:r xmlns:a="http://schemas.openxmlformats.org/drawingml/2006/main">
              <a:rPr lang="vi" sz="2400" dirty="0">
                <a:latin typeface="+mn-lt"/>
              </a:rPr>
              <a:t>Giả sử C gửi khung cho I, tôi trả lời </a:t>
            </a:r>
            <a:r xmlns:a="http://schemas.openxmlformats.org/drawingml/2006/main">
              <a:rPr lang="vi" sz="2400" dirty="0" smtClean="0">
                <a:latin typeface="+mn-lt"/>
              </a:rPr>
              <a:t>C</a:t>
            </a:r>
            <a:endParaRPr xmlns:a="http://schemas.openxmlformats.org/drawingml/2006/main" lang="en-US" sz="2400" dirty="0">
              <a:latin typeface="+mn-lt"/>
            </a:endParaRPr>
          </a:p>
        </p:txBody>
      </p:sp>
      <p:pic>
        <p:nvPicPr>
          <p:cNvPr id="5" name="Picture 4"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09" y="2587149"/>
            <a:ext cx="7195532" cy="2241233"/>
          </a:xfrm>
          <a:prstGeom prst="rect">
            <a:avLst/>
          </a:prstGeom>
        </p:spPr>
      </p:pic>
      <p:sp>
        <p:nvSpPr>
          <p:cNvPr id="4" name="Text Placeholder 3"/>
          <p:cNvSpPr>
            <a:spLocks noGrp="1"/>
          </p:cNvSpPr>
          <p:nvPr>
            <p:ph type="body" idx="2"/>
          </p:nvPr>
        </p:nvSpPr>
        <p:spPr>
          <a:xfrm>
            <a:off x="457200" y="5338446"/>
            <a:ext cx="8229600" cy="822960"/>
          </a:xfrm>
        </p:spPr>
        <p:txBody>
          <a:bodyPr/>
          <a:lstStyle/>
          <a:p>
            <a:r xmlns:a="http://schemas.openxmlformats.org/drawingml/2006/main">
              <a:rPr lang="vi" sz="2400" b="1" dirty="0" smtClean="0">
                <a:solidFill>
                  <a:schemeClr val="tx1"/>
                </a:solidFill>
                <a:latin typeface="+mn-lt"/>
              </a:rPr>
              <a:t>Hỏi:</a:t>
            </a:r>
            <a:r xmlns:a="http://schemas.openxmlformats.org/drawingml/2006/main">
              <a:rPr lang="vi" sz="2400" dirty="0" smtClean="0">
                <a:solidFill>
                  <a:srgbClr val="CC0000"/>
                </a:solidFill>
                <a:latin typeface="+mn-lt"/>
              </a:rPr>
              <a:t> </a:t>
            </a:r>
            <a:r xmlns:a="http://schemas.openxmlformats.org/drawingml/2006/main">
              <a:rPr lang="vi" sz="2400" dirty="0" smtClean="0">
                <a:solidFill>
                  <a:srgbClr val="000000"/>
                </a:solidFill>
                <a:latin typeface="+mn-lt"/>
              </a:rPr>
              <a:t>hiển thị bảng chuyển đổi và chuyển tiếp gói trong S </a:t>
            </a:r>
            <a:r xmlns:a="http://schemas.openxmlformats.org/drawingml/2006/main">
              <a:rPr lang="vi" sz="2400" baseline="-25000" dirty="0" smtClean="0">
                <a:solidFill>
                  <a:srgbClr val="000000"/>
                </a:solidFill>
                <a:latin typeface="+mn-lt"/>
              </a:rPr>
              <a:t>1 </a:t>
            </a:r>
            <a:r xmlns:a="http://schemas.openxmlformats.org/drawingml/2006/main">
              <a:rPr lang="vi" sz="2400" dirty="0" smtClean="0">
                <a:solidFill>
                  <a:srgbClr val="000000"/>
                </a:solidFill>
                <a:latin typeface="+mn-lt"/>
              </a:rPr>
              <a:t>, S </a:t>
            </a:r>
            <a:r xmlns:a="http://schemas.openxmlformats.org/drawingml/2006/main">
              <a:rPr lang="vi" sz="2400" baseline="-25000" dirty="0" smtClean="0">
                <a:solidFill>
                  <a:srgbClr val="000000"/>
                </a:solidFill>
                <a:latin typeface="+mn-lt"/>
              </a:rPr>
              <a:t>2 </a:t>
            </a:r>
            <a:r xmlns:a="http://schemas.openxmlformats.org/drawingml/2006/main">
              <a:rPr lang="vi" sz="2400" dirty="0" smtClean="0">
                <a:solidFill>
                  <a:srgbClr val="000000"/>
                </a:solidFill>
                <a:latin typeface="+mn-lt"/>
              </a:rPr>
              <a:t>, S </a:t>
            </a:r>
            <a:r xmlns:a="http://schemas.openxmlformats.org/drawingml/2006/main">
              <a:rPr lang="vi" sz="2400" baseline="-25000" dirty="0" smtClean="0">
                <a:solidFill>
                  <a:srgbClr val="000000"/>
                </a:solidFill>
                <a:latin typeface="+mn-lt"/>
              </a:rPr>
              <a:t>3 </a:t>
            </a:r>
            <a:r xmlns:a="http://schemas.openxmlformats.org/drawingml/2006/main">
              <a:rPr lang="vi" sz="2400" dirty="0" smtClean="0">
                <a:solidFill>
                  <a:srgbClr val="000000"/>
                </a:solidFill>
                <a:latin typeface="+mn-lt"/>
              </a:rPr>
              <a:t>, S </a:t>
            </a:r>
            <a:r xmlns:a="http://schemas.openxmlformats.org/drawingml/2006/main">
              <a:rPr lang="vi" sz="2400" baseline="-25000" dirty="0" smtClean="0">
                <a:solidFill>
                  <a:srgbClr val="000000"/>
                </a:solidFill>
                <a:latin typeface="+mn-lt"/>
              </a:rPr>
              <a:t>4</a:t>
            </a:r>
            <a:endParaRPr xmlns:a="http://schemas.openxmlformats.org/drawingml/2006/main" lang="en-US" sz="2400" dirty="0">
              <a:solidFill>
                <a:srgbClr val="000000"/>
              </a:solidFill>
              <a:latin typeface="+mn-lt"/>
            </a:endParaRPr>
          </a:p>
        </p:txBody>
      </p:sp>
    </p:spTree>
    <p:extLst>
      <p:ext uri="{BB962C8B-B14F-4D97-AF65-F5344CB8AC3E}">
        <p14:creationId xmlns:p14="http://schemas.microsoft.com/office/powerpoint/2010/main" val="2655769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Dịch vụ </a:t>
            </a:r>
            <a:r xmlns:a="http://schemas.openxmlformats.org/drawingml/2006/main">
              <a:rPr lang="vi" dirty="0"/>
              <a:t>tầng liên kết </a:t>
            </a:r>
            <a:r xmlns:a="http://schemas.openxmlformats.org/drawingml/2006/main">
              <a:rPr lang="vi" sz="2000" b="0" dirty="0" smtClean="0"/>
              <a:t>(2 trên 2)</a:t>
            </a:r>
            <a:endParaRPr xmlns:a="http://schemas.openxmlformats.org/drawingml/2006/main" lang="en-IN" sz="2000" b="0" dirty="0"/>
          </a:p>
        </p:txBody>
      </p:sp>
      <p:sp>
        <p:nvSpPr>
          <p:cNvPr id="4" name="Text Placeholder 3"/>
          <p:cNvSpPr>
            <a:spLocks noGrp="1"/>
          </p:cNvSpPr>
          <p:nvPr>
            <p:ph type="body" idx="1"/>
          </p:nvPr>
        </p:nvSpPr>
        <p:spPr>
          <a:xfrm>
            <a:off x="457200" y="1615698"/>
            <a:ext cx="8229600" cy="4525963"/>
          </a:xfrm>
        </p:spPr>
        <p:txBody>
          <a:bodyPr/>
          <a:lstStyle/>
          <a:p>
            <a:pPr xmlns:a="http://schemas.openxmlformats.org/drawingml/2006/main">
              <a:defRPr/>
            </a:pPr>
            <a:r xmlns:a="http://schemas.openxmlformats.org/drawingml/2006/main">
              <a:rPr lang="vi" sz="1800" b="1" dirty="0">
                <a:solidFill>
                  <a:schemeClr val="tx1"/>
                </a:solidFill>
              </a:rPr>
              <a:t>Kiểm soát lưu lượng:</a:t>
            </a:r>
          </a:p>
          <a:p>
            <a:pPr xmlns:a="http://schemas.openxmlformats.org/drawingml/2006/main" lvl="1">
              <a:defRPr/>
            </a:pPr>
            <a:r xmlns:a="http://schemas.openxmlformats.org/drawingml/2006/main">
              <a:rPr lang="vi" sz="1800" dirty="0"/>
              <a:t>tạo nhịp độ giữa các nút gửi và nhận liền kề</a:t>
            </a:r>
          </a:p>
          <a:p>
            <a:pPr xmlns:a="http://schemas.openxmlformats.org/drawingml/2006/main">
              <a:defRPr/>
            </a:pPr>
            <a:r xmlns:a="http://schemas.openxmlformats.org/drawingml/2006/main">
              <a:rPr lang="vi" sz="1800" b="1" dirty="0">
                <a:solidFill>
                  <a:schemeClr val="tx1"/>
                </a:solidFill>
              </a:rPr>
              <a:t>phát hiện lỗi:</a:t>
            </a:r>
          </a:p>
          <a:p>
            <a:pPr xmlns:a="http://schemas.openxmlformats.org/drawingml/2006/main" lvl="1">
              <a:defRPr/>
            </a:pPr>
            <a:r xmlns:a="http://schemas.openxmlformats.org/drawingml/2006/main">
              <a:rPr lang="vi" sz="1800" dirty="0"/>
              <a:t>lỗi do suy giảm tín hiệu, nhiễu.</a:t>
            </a:r>
          </a:p>
          <a:p>
            <a:pPr xmlns:a="http://schemas.openxmlformats.org/drawingml/2006/main" lvl="1">
              <a:defRPr/>
            </a:pPr>
            <a:r xmlns:a="http://schemas.openxmlformats.org/drawingml/2006/main">
              <a:rPr lang="vi" sz="1800" dirty="0"/>
              <a:t>người nhận phát hiện sự hiện diện của lỗi:</a:t>
            </a:r>
          </a:p>
          <a:p>
            <a:pPr xmlns:a="http://schemas.openxmlformats.org/drawingml/2006/main" lvl="2">
              <a:defRPr/>
            </a:pPr>
            <a:r xmlns:a="http://schemas.openxmlformats.org/drawingml/2006/main">
              <a:rPr lang="vi" sz="1800" dirty="0"/>
              <a:t>gửi tín hiệu để truyền lại hoặc bỏ khung</a:t>
            </a:r>
          </a:p>
          <a:p>
            <a:pPr xmlns:a="http://schemas.openxmlformats.org/drawingml/2006/main">
              <a:defRPr/>
            </a:pPr>
            <a:r xmlns:a="http://schemas.openxmlformats.org/drawingml/2006/main">
              <a:rPr lang="vi" sz="1800" b="1" dirty="0">
                <a:solidFill>
                  <a:schemeClr val="tx1"/>
                </a:solidFill>
              </a:rPr>
              <a:t>sửa lỗi:</a:t>
            </a:r>
          </a:p>
          <a:p>
            <a:pPr xmlns:a="http://schemas.openxmlformats.org/drawingml/2006/main" lvl="1">
              <a:defRPr/>
            </a:pPr>
            <a:r xmlns:a="http://schemas.openxmlformats.org/drawingml/2006/main">
              <a:rPr lang="vi" sz="1800" dirty="0"/>
              <a:t>bên nhận xác định </a:t>
            </a:r>
            <a:r xmlns:a="http://schemas.openxmlformats.org/drawingml/2006/main">
              <a:rPr lang="vi" sz="1800" b="1" dirty="0">
                <a:solidFill>
                  <a:schemeClr val="tx1"/>
                </a:solidFill>
              </a:rPr>
              <a:t>và sửa </a:t>
            </a:r>
            <a:r xmlns:a="http://schemas.openxmlformats.org/drawingml/2006/main">
              <a:rPr lang="vi" sz="1800" dirty="0"/>
              <a:t>(các) lỗi bit mà không cần truyền lại</a:t>
            </a:r>
          </a:p>
          <a:p>
            <a:pPr xmlns:a="http://schemas.openxmlformats.org/drawingml/2006/main">
              <a:defRPr/>
            </a:pPr>
            <a:r xmlns:a="http://schemas.openxmlformats.org/drawingml/2006/main">
              <a:rPr lang="vi" sz="1800" b="1" dirty="0">
                <a:solidFill>
                  <a:schemeClr val="tx1"/>
                </a:solidFill>
              </a:rPr>
              <a:t>bán song công và song công hoàn toàn</a:t>
            </a:r>
          </a:p>
          <a:p>
            <a:pPr xmlns:a="http://schemas.openxmlformats.org/drawingml/2006/main" lvl="1">
              <a:defRPr/>
            </a:pPr>
            <a:r xmlns:a="http://schemas.openxmlformats.org/drawingml/2006/main">
              <a:rPr lang="vi" sz="1800" dirty="0"/>
              <a:t>với bán song công, các nút ở cả hai đầu của liên kết có thể truyền, nhưng không đồng </a:t>
            </a:r>
            <a:r xmlns:a="http://schemas.openxmlformats.org/drawingml/2006/main">
              <a:rPr lang="vi" sz="1800" dirty="0" smtClean="0"/>
              <a:t>thời</a:t>
            </a:r>
            <a:endParaRPr xmlns:a="http://schemas.openxmlformats.org/drawingml/2006/main" lang="en-US" sz="1800" dirty="0"/>
          </a:p>
        </p:txBody>
      </p:sp>
    </p:spTree>
    <p:extLst>
      <p:ext uri="{BB962C8B-B14F-4D97-AF65-F5344CB8AC3E}">
        <p14:creationId xmlns:p14="http://schemas.microsoft.com/office/powerpoint/2010/main" val="35698692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xmlns:a="http://schemas.openxmlformats.org/drawingml/2006/main">
              <a:rPr lang="vi" dirty="0"/>
              <a:t>Mạng lưới tổ chức</a:t>
            </a:r>
          </a:p>
        </p:txBody>
      </p:sp>
      <p:pic>
        <p:nvPicPr>
          <p:cNvPr id="8" name="Picture 7" descr="In an I P subnet, a diagram has a switch at the center. The switch is connected to 3 other switches. 1, connected to 3 P C’s, and another switch that is connected to 3 other P C’s. 2, connected to 3 P C’s. 3, connected to 4 P C’s. The central switch is also connected to 2 servers, mail server and web server. The central switch is also connected to a router. The router connects to extern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66" y="1973769"/>
            <a:ext cx="6650469" cy="3845180"/>
          </a:xfrm>
          <a:prstGeom prst="rect">
            <a:avLst/>
          </a:prstGeom>
        </p:spPr>
      </p:pic>
    </p:spTree>
    <p:extLst>
      <p:ext uri="{BB962C8B-B14F-4D97-AF65-F5344CB8AC3E}">
        <p14:creationId xmlns:p14="http://schemas.microsoft.com/office/powerpoint/2010/main" val="8577625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Công tắc so với Bộ định tuyến</a:t>
            </a:r>
          </a:p>
        </p:txBody>
      </p:sp>
      <p:sp>
        <p:nvSpPr>
          <p:cNvPr id="5" name="Text Placeholder 4"/>
          <p:cNvSpPr>
            <a:spLocks noGrp="1"/>
          </p:cNvSpPr>
          <p:nvPr>
            <p:ph type="body" idx="1"/>
          </p:nvPr>
        </p:nvSpPr>
        <p:spPr>
          <a:xfrm>
            <a:off x="457200" y="1600200"/>
            <a:ext cx="4314825" cy="1994997"/>
          </a:xfrm>
        </p:spPr>
        <p:txBody>
          <a:bodyPr/>
          <a:lstStyle/>
          <a:p>
            <a:pPr xmlns:a="http://schemas.openxmlformats.org/drawingml/2006/main" marL="0" indent="0">
              <a:spcBef>
                <a:spcPts val="600"/>
              </a:spcBef>
              <a:buFont typeface="Wingdings" charset="0"/>
              <a:buNone/>
              <a:defRPr/>
            </a:pPr>
            <a:r xmlns:a="http://schemas.openxmlformats.org/drawingml/2006/main">
              <a:rPr lang="vi" sz="2000" b="1" dirty="0">
                <a:solidFill>
                  <a:schemeClr val="tx1"/>
                </a:solidFill>
                <a:latin typeface="+mn-lt"/>
              </a:rPr>
              <a:t>cả hai đều là lưu trữ và chuyển tiếp </a:t>
            </a:r>
            <a:r xmlns:a="http://schemas.openxmlformats.org/drawingml/2006/main">
              <a:rPr lang="vi" sz="2000" b="1" dirty="0" smtClean="0">
                <a:solidFill>
                  <a:schemeClr val="tx1"/>
                </a:solidFill>
                <a:latin typeface="+mn-lt"/>
              </a:rPr>
              <a:t>:</a:t>
            </a:r>
            <a:endParaRPr xmlns:a="http://schemas.openxmlformats.org/drawingml/2006/main" lang="en-US" sz="2000" b="1" dirty="0">
              <a:solidFill>
                <a:schemeClr val="tx1"/>
              </a:solidFill>
              <a:latin typeface="+mn-lt"/>
            </a:endParaRPr>
          </a:p>
          <a:p>
            <a:pPr xmlns:a="http://schemas.openxmlformats.org/drawingml/2006/main">
              <a:defRPr/>
            </a:pPr>
            <a:r xmlns:a="http://schemas.openxmlformats.org/drawingml/2006/main">
              <a:rPr lang="vi" sz="2000" b="1" dirty="0">
                <a:solidFill>
                  <a:schemeClr val="tx1"/>
                </a:solidFill>
                <a:latin typeface="+mn-lt"/>
              </a:rPr>
              <a:t>bộ định tuyến: </a:t>
            </a:r>
            <a:r xmlns:a="http://schemas.openxmlformats.org/drawingml/2006/main">
              <a:rPr lang="vi" sz="2000" dirty="0">
                <a:latin typeface="+mn-lt"/>
              </a:rPr>
              <a:t>thiết bị lớp mạng (kiểm tra tiêu đề lớp mạng)</a:t>
            </a:r>
          </a:p>
          <a:p>
            <a:pPr xmlns:a="http://schemas.openxmlformats.org/drawingml/2006/main">
              <a:defRPr/>
            </a:pPr>
            <a:r xmlns:a="http://schemas.openxmlformats.org/drawingml/2006/main">
              <a:rPr lang="vi" sz="2000" b="1" dirty="0">
                <a:solidFill>
                  <a:schemeClr val="tx1"/>
                </a:solidFill>
                <a:latin typeface="+mn-lt"/>
              </a:rPr>
              <a:t>thiết bị chuyển mạch: </a:t>
            </a:r>
            <a:r xmlns:a="http://schemas.openxmlformats.org/drawingml/2006/main">
              <a:rPr lang="vi" sz="2000" dirty="0">
                <a:latin typeface="+mn-lt"/>
              </a:rPr>
              <a:t>thiết bị lớp liên kết (kiểm tra tiêu đề lớp liên kết </a:t>
            </a:r>
            <a:r xmlns:a="http://schemas.openxmlformats.org/drawingml/2006/main">
              <a:rPr lang="vi" sz="2000" dirty="0" smtClean="0">
                <a:latin typeface="+mn-lt"/>
              </a:rPr>
              <a:t>)</a:t>
            </a:r>
            <a:endParaRPr xmlns:a="http://schemas.openxmlformats.org/drawingml/2006/main" lang="en-US" sz="2000" i="1" dirty="0">
              <a:solidFill>
                <a:srgbClr val="CC0000"/>
              </a:solidFill>
              <a:latin typeface="+mn-lt"/>
            </a:endParaRPr>
          </a:p>
        </p:txBody>
      </p:sp>
      <p:sp>
        <p:nvSpPr>
          <p:cNvPr id="3" name="Text Placeholder 2"/>
          <p:cNvSpPr>
            <a:spLocks noGrp="1"/>
          </p:cNvSpPr>
          <p:nvPr>
            <p:ph type="body" idx="2"/>
          </p:nvPr>
        </p:nvSpPr>
        <p:spPr>
          <a:xfrm>
            <a:off x="457201" y="3725267"/>
            <a:ext cx="4314824" cy="2293833"/>
          </a:xfrm>
        </p:spPr>
        <p:txBody>
          <a:bodyPr/>
          <a:lstStyle/>
          <a:p>
            <a:pPr xmlns:a="http://schemas.openxmlformats.org/drawingml/2006/main" marL="0" indent="0">
              <a:spcBef>
                <a:spcPts val="600"/>
              </a:spcBef>
              <a:buFont typeface="Wingdings" charset="0"/>
              <a:buNone/>
              <a:defRPr/>
            </a:pPr>
            <a:r xmlns:a="http://schemas.openxmlformats.org/drawingml/2006/main">
              <a:rPr lang="vi" sz="2000" b="1" dirty="0">
                <a:solidFill>
                  <a:schemeClr val="tx1"/>
                </a:solidFill>
                <a:latin typeface="+mn-lt"/>
              </a:rPr>
              <a:t>cả hai đều có bảng chuyển tiếp:</a:t>
            </a:r>
          </a:p>
          <a:p>
            <a:pPr xmlns:a="http://schemas.openxmlformats.org/drawingml/2006/main">
              <a:defRPr/>
            </a:pPr>
            <a:r xmlns:a="http://schemas.openxmlformats.org/drawingml/2006/main">
              <a:rPr lang="vi" sz="2000" b="1" dirty="0">
                <a:solidFill>
                  <a:schemeClr val="tx1"/>
                </a:solidFill>
                <a:latin typeface="+mn-lt"/>
              </a:rPr>
              <a:t>bộ định tuyến: </a:t>
            </a:r>
            <a:r xmlns:a="http://schemas.openxmlformats.org/drawingml/2006/main">
              <a:rPr lang="vi" sz="2000" dirty="0">
                <a:latin typeface="+mn-lt"/>
              </a:rPr>
              <a:t>tính toán bảng bằng thuật toán định tuyến, tôi</a:t>
            </a:r>
            <a:r xmlns:a="http://schemas.openxmlformats.org/drawingml/2006/main">
              <a:rPr lang="vi" sz="100" dirty="0">
                <a:latin typeface="+mn-lt"/>
              </a:rPr>
              <a:t> </a:t>
            </a:r>
            <a:r xmlns:a="http://schemas.openxmlformats.org/drawingml/2006/main">
              <a:rPr lang="vi" sz="2000" dirty="0">
                <a:latin typeface="+mn-lt"/>
              </a:rPr>
              <a:t>địa chỉ P</a:t>
            </a:r>
          </a:p>
          <a:p>
            <a:pPr xmlns:a="http://schemas.openxmlformats.org/drawingml/2006/main">
              <a:defRPr/>
            </a:pPr>
            <a:r xmlns:a="http://schemas.openxmlformats.org/drawingml/2006/main">
              <a:rPr lang="vi" sz="2000" b="1" dirty="0">
                <a:solidFill>
                  <a:schemeClr val="tx1"/>
                </a:solidFill>
                <a:latin typeface="+mn-lt"/>
              </a:rPr>
              <a:t>thiết bị chuyển mạch: </a:t>
            </a:r>
            <a:r xmlns:a="http://schemas.openxmlformats.org/drawingml/2006/main">
              <a:rPr lang="vi" sz="2000" dirty="0">
                <a:latin typeface="+mn-lt"/>
              </a:rPr>
              <a:t>tìm hiểu bảng chuyển tiếp bằng cách sử dụng địa chỉ MAC, học tập, </a:t>
            </a:r>
            <a:r xmlns:a="http://schemas.openxmlformats.org/drawingml/2006/main">
              <a:rPr lang="vi" sz="2000" dirty="0" smtClean="0">
                <a:latin typeface="+mn-lt"/>
              </a:rPr>
              <a:t>địa chỉ MAC</a:t>
            </a:r>
            <a:endParaRPr xmlns:a="http://schemas.openxmlformats.org/drawingml/2006/main" lang="en-US" sz="2000" dirty="0">
              <a:latin typeface="+mn-lt"/>
            </a:endParaRPr>
          </a:p>
        </p:txBody>
      </p:sp>
      <p:pic>
        <p:nvPicPr>
          <p:cNvPr id="6" name="Picture 5" descr="A P C, a switch, a router, and another P C are connected by a line that travels through a table beside each item. Some rows of the tables have a datagram or frame. P C 1, table. There are 5 rows. 1, application. 2, transport. 3, network, datagram. 4, link, frame. 5 physical. Switch, table. There are 2 rows. 1, link, frame. 2, physical. Router, table. There are 3 rows. 1, network, datagram. 2, link, frame. 3, physical. P C 2, table. There are 5 rows. 1, application. 2, transport. 3, network. 4, link. 5,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089" y="1679853"/>
            <a:ext cx="3537644" cy="4339247"/>
          </a:xfrm>
          <a:prstGeom prst="rect">
            <a:avLst/>
          </a:prstGeom>
        </p:spPr>
      </p:pic>
    </p:spTree>
    <p:extLst>
      <p:ext uri="{BB962C8B-B14F-4D97-AF65-F5344CB8AC3E}">
        <p14:creationId xmlns:p14="http://schemas.microsoft.com/office/powerpoint/2010/main" val="19319621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V</a:t>
            </a:r>
            <a:r xmlns:a="http://schemas.openxmlformats.org/drawingml/2006/main">
              <a:rPr lang="vi" sz="100" dirty="0" smtClean="0"/>
              <a:t> </a:t>
            </a:r>
            <a:r xmlns:a="http://schemas.openxmlformats.org/drawingml/2006/main">
              <a:rPr lang="vi" dirty="0" smtClean="0"/>
              <a:t>Mạng LAN: </a:t>
            </a:r>
            <a:r xmlns:a="http://schemas.openxmlformats.org/drawingml/2006/main">
              <a:rPr lang="vi" dirty="0"/>
              <a:t>Động lực</a:t>
            </a:r>
          </a:p>
        </p:txBody>
      </p:sp>
      <p:sp>
        <p:nvSpPr>
          <p:cNvPr id="3" name="Text Placeholder 2"/>
          <p:cNvSpPr>
            <a:spLocks noGrp="1"/>
          </p:cNvSpPr>
          <p:nvPr>
            <p:ph type="body" idx="1"/>
          </p:nvPr>
        </p:nvSpPr>
        <p:spPr>
          <a:xfrm>
            <a:off x="457200" y="1600199"/>
            <a:ext cx="4099302" cy="4657725"/>
          </a:xfrm>
        </p:spPr>
        <p:txBody>
          <a:bodyPr/>
          <a:lstStyle/>
          <a:p>
            <a:pPr xmlns:a="http://schemas.openxmlformats.org/drawingml/2006/main">
              <a:buFont typeface="Wingdings" charset="0"/>
              <a:buNone/>
              <a:defRPr/>
            </a:pPr>
            <a:r xmlns:a="http://schemas.openxmlformats.org/drawingml/2006/main">
              <a:rPr lang="vi" sz="2000" b="1" dirty="0">
                <a:solidFill>
                  <a:schemeClr val="tx1"/>
                </a:solidFill>
              </a:rPr>
              <a:t>xem xét:</a:t>
            </a:r>
          </a:p>
          <a:p>
            <a:pPr xmlns:a="http://schemas.openxmlformats.org/drawingml/2006/main">
              <a:defRPr/>
            </a:pPr>
            <a:r xmlns:a="http://schemas.openxmlformats.org/drawingml/2006/main">
              <a:rPr lang="vi" sz="2000" dirty="0" smtClean="0"/>
              <a:t>C</a:t>
            </a:r>
            <a:r xmlns:a="http://schemas.openxmlformats.org/drawingml/2006/main">
              <a:rPr lang="vi" sz="100" dirty="0" smtClean="0"/>
              <a:t> Người dùng </a:t>
            </a:r>
            <a:r xmlns:a="http://schemas.openxmlformats.org/drawingml/2006/main">
              <a:rPr lang="vi" sz="2000" dirty="0" smtClean="0"/>
              <a:t>S </a:t>
            </a:r>
            <a:r xmlns:a="http://schemas.openxmlformats.org/drawingml/2006/main">
              <a:rPr lang="vi" sz="2000" dirty="0"/>
              <a:t>chuyển văn phòng sang </a:t>
            </a:r>
            <a:r xmlns:a="http://schemas.openxmlformats.org/drawingml/2006/main">
              <a:rPr lang="vi" sz="2000" dirty="0" smtClean="0"/>
              <a:t>E</a:t>
            </a:r>
            <a:r xmlns:a="http://schemas.openxmlformats.org/drawingml/2006/main">
              <a:rPr lang="vi" sz="100" dirty="0" smtClean="0"/>
              <a:t> </a:t>
            </a:r>
            <a:r xmlns:a="http://schemas.openxmlformats.org/drawingml/2006/main">
              <a:rPr lang="vi" sz="2000" dirty="0" smtClean="0"/>
              <a:t>E </a:t>
            </a:r>
            <a:r xmlns:a="http://schemas.openxmlformats.org/drawingml/2006/main">
              <a:rPr lang="vi" sz="2000" dirty="0"/>
              <a:t>, nhưng muốn kết nối với </a:t>
            </a:r>
            <a:r xmlns:a="http://schemas.openxmlformats.org/drawingml/2006/main">
              <a:rPr lang="vi" sz="2000" dirty="0" smtClean="0"/>
              <a:t>C</a:t>
            </a:r>
            <a:r xmlns:a="http://schemas.openxmlformats.org/drawingml/2006/main">
              <a:rPr lang="vi" sz="100" dirty="0" smtClean="0"/>
              <a:t> Công tắc </a:t>
            </a:r>
            <a:r xmlns:a="http://schemas.openxmlformats.org/drawingml/2006/main">
              <a:rPr lang="vi" sz="2000" dirty="0" smtClean="0"/>
              <a:t>S </a:t>
            </a:r>
            <a:r xmlns:a="http://schemas.openxmlformats.org/drawingml/2006/main">
              <a:rPr lang="vi" sz="2000" dirty="0"/>
              <a:t>?</a:t>
            </a:r>
          </a:p>
          <a:p>
            <a:pPr xmlns:a="http://schemas.openxmlformats.org/drawingml/2006/main">
              <a:defRPr/>
            </a:pPr>
            <a:r xmlns:a="http://schemas.openxmlformats.org/drawingml/2006/main">
              <a:rPr lang="vi" sz="2000" dirty="0"/>
              <a:t>miền quảng bá duy nhất:</a:t>
            </a:r>
          </a:p>
          <a:p>
            <a:pPr xmlns:a="http://schemas.openxmlformats.org/drawingml/2006/main" marL="741600" lvl="1" indent="-284400">
              <a:defRPr/>
            </a:pPr>
            <a:r xmlns:a="http://schemas.openxmlformats.org/drawingml/2006/main">
              <a:rPr lang="vi" sz="2000" dirty="0"/>
              <a:t>tất cả lưu lượng quảng bá lớp 2 ( </a:t>
            </a:r>
            <a:r xmlns:a="http://schemas.openxmlformats.org/drawingml/2006/main">
              <a:rPr lang="vi" sz="2000" dirty="0" smtClean="0"/>
              <a:t>A</a:t>
            </a:r>
            <a:r xmlns:a="http://schemas.openxmlformats.org/drawingml/2006/main">
              <a:rPr lang="vi" sz="100" dirty="0" smtClean="0"/>
              <a:t> </a:t>
            </a:r>
            <a:r xmlns:a="http://schemas.openxmlformats.org/drawingml/2006/main">
              <a:rPr lang="vi" sz="2000" dirty="0" smtClean="0"/>
              <a:t>r</a:t>
            </a:r>
            <a:r xmlns:a="http://schemas.openxmlformats.org/drawingml/2006/main">
              <a:rPr lang="vi" sz="100" dirty="0" smtClean="0"/>
              <a:t> </a:t>
            </a:r>
            <a:r xmlns:a="http://schemas.openxmlformats.org/drawingml/2006/main">
              <a:rPr lang="vi" sz="2000" dirty="0" smtClean="0"/>
              <a:t>P </a:t>
            </a:r>
            <a:r xmlns:a="http://schemas.openxmlformats.org/drawingml/2006/main">
              <a:rPr lang="vi" sz="2000" dirty="0"/>
              <a:t>, </a:t>
            </a:r>
            <a:r xmlns:a="http://schemas.openxmlformats.org/drawingml/2006/main">
              <a:rPr lang="vi" sz="2000" dirty="0" smtClean="0"/>
              <a:t>D</a:t>
            </a:r>
            <a:r xmlns:a="http://schemas.openxmlformats.org/drawingml/2006/main">
              <a:rPr lang="vi" sz="100" dirty="0" smtClean="0"/>
              <a:t> </a:t>
            </a:r>
            <a:r xmlns:a="http://schemas.openxmlformats.org/drawingml/2006/main">
              <a:rPr lang="vi" sz="2000" dirty="0" smtClean="0"/>
              <a:t>h</a:t>
            </a:r>
            <a:r xmlns:a="http://schemas.openxmlformats.org/drawingml/2006/main">
              <a:rPr lang="vi" sz="100" dirty="0" smtClean="0"/>
              <a:t> </a:t>
            </a:r>
            <a:r xmlns:a="http://schemas.openxmlformats.org/drawingml/2006/main">
              <a:rPr lang="vi" sz="2000" dirty="0" smtClean="0"/>
              <a:t>C</a:t>
            </a:r>
            <a:r xmlns:a="http://schemas.openxmlformats.org/drawingml/2006/main">
              <a:rPr lang="vi" sz="100" dirty="0" smtClean="0"/>
              <a:t> </a:t>
            </a:r>
            <a:r xmlns:a="http://schemas.openxmlformats.org/drawingml/2006/main">
              <a:rPr lang="vi" sz="2000" dirty="0" smtClean="0"/>
              <a:t>P </a:t>
            </a:r>
            <a:r xmlns:a="http://schemas.openxmlformats.org/drawingml/2006/main">
              <a:rPr lang="vi" sz="2000" dirty="0"/>
              <a:t>, vị trí không xác định của địa chỉ </a:t>
            </a:r>
            <a:r xmlns:a="http://schemas.openxmlformats.org/drawingml/2006/main">
              <a:rPr lang="vi" sz="2000" dirty="0" smtClean="0"/>
              <a:t>MAC đích </a:t>
            </a:r>
            <a:r xmlns:a="http://schemas.openxmlformats.org/drawingml/2006/main">
              <a:rPr lang="vi" sz="2000" dirty="0"/>
              <a:t>) phải qua toàn bộ </a:t>
            </a:r>
            <a:r xmlns:a="http://schemas.openxmlformats.org/drawingml/2006/main">
              <a:rPr lang="vi" sz="2000" dirty="0" smtClean="0"/>
              <a:t>mạng LAN</a:t>
            </a:r>
            <a:endParaRPr xmlns:a="http://schemas.openxmlformats.org/drawingml/2006/main" lang="en-US" sz="2000" dirty="0"/>
          </a:p>
          <a:p>
            <a:pPr xmlns:a="http://schemas.openxmlformats.org/drawingml/2006/main" marL="741600" lvl="1" indent="-284400">
              <a:defRPr/>
            </a:pPr>
            <a:r xmlns:a="http://schemas.openxmlformats.org/drawingml/2006/main">
              <a:rPr lang="vi" sz="2000" dirty="0" smtClean="0"/>
              <a:t>vấn đề </a:t>
            </a:r>
            <a:endParaRPr xmlns:a="http://schemas.openxmlformats.org/drawingml/2006/main" lang="en-US" sz="2000" dirty="0"/>
            <a:r xmlns:a="http://schemas.openxmlformats.org/drawingml/2006/main">
              <a:rPr lang="vi" sz="2000" dirty="0"/>
              <a:t>bảo mật/riêng tư, hiệu quả</a:t>
            </a:r>
          </a:p>
        </p:txBody>
      </p:sp>
      <p:pic>
        <p:nvPicPr>
          <p:cNvPr id="4" name="Picture 3" descr="In an I P subnet, a diagram has a switch at the center. The switch is connected to 3 other switches. 1, computer science, is connected to 3 P C’s, and another switch that is connected to 3 other P C’s. 2, electrical engineering, is connected to 3 P C’s. 3, computer engineering, is connected to 4 P C’s. The central switch is also connected to 2 servers and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255" y="2137013"/>
            <a:ext cx="3918240" cy="2848135"/>
          </a:xfrm>
          <a:prstGeom prst="rect">
            <a:avLst/>
          </a:prstGeom>
        </p:spPr>
      </p:pic>
    </p:spTree>
    <p:extLst>
      <p:ext uri="{BB962C8B-B14F-4D97-AF65-F5344CB8AC3E}">
        <p14:creationId xmlns:p14="http://schemas.microsoft.com/office/powerpoint/2010/main" val="26846751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xmlns:a="http://schemas.openxmlformats.org/drawingml/2006/main">
              <a:defRPr/>
            </a:pPr>
            <a:r xmlns:a="http://schemas.openxmlformats.org/drawingml/2006/main">
              <a:rPr lang="vi" dirty="0" smtClean="0">
                <a:latin typeface="Times New Roman" panose="02020603050405020304" pitchFamily="18" charset="0"/>
                <a:cs typeface="Times New Roman" panose="02020603050405020304" pitchFamily="18" charset="0"/>
              </a:rPr>
              <a:t>V</a:t>
            </a:r>
            <a:r xmlns:a="http://schemas.openxmlformats.org/drawingml/2006/main">
              <a:rPr lang="vi" sz="100" dirty="0" smtClean="0">
                <a:latin typeface="Times New Roman" panose="02020603050405020304" pitchFamily="18" charset="0"/>
                <a:cs typeface="Times New Roman" panose="02020603050405020304" pitchFamily="18" charset="0"/>
              </a:rPr>
              <a:t> </a:t>
            </a:r>
            <a:r xmlns:a="http://schemas.openxmlformats.org/drawingml/2006/main">
              <a:rPr lang="vi" dirty="0" smtClean="0">
                <a:latin typeface="Times New Roman" panose="02020603050405020304" pitchFamily="18" charset="0"/>
                <a:cs typeface="Times New Roman" panose="02020603050405020304" pitchFamily="18" charset="0"/>
              </a:rPr>
              <a:t>mạng LAN</a:t>
            </a:r>
            <a:endParaRPr xmlns:a="http://schemas.openxmlformats.org/drawingml/2006/main" lang="en-IN"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199" y="1600200"/>
            <a:ext cx="3724275" cy="1724025"/>
          </a:xfrm>
        </p:spPr>
        <p:txBody>
          <a:bodyPr/>
          <a:lstStyle/>
          <a:p>
            <a:pPr xmlns:a="http://schemas.openxmlformats.org/drawingml/2006/main" marL="0" indent="0">
              <a:buNone/>
              <a:defRPr/>
            </a:pPr>
            <a:r xmlns:a="http://schemas.openxmlformats.org/drawingml/2006/main">
              <a:rPr lang="vi" sz="2000" b="1" dirty="0">
                <a:solidFill>
                  <a:schemeClr val="tx1"/>
                </a:solidFill>
                <a:latin typeface="+mn-lt"/>
                <a:cs typeface="Arial" charset="0"/>
              </a:rPr>
              <a:t>Mạng </a:t>
            </a:r>
            <a:r xmlns:a="http://schemas.openxmlformats.org/drawingml/2006/main">
              <a:rPr lang="vi" sz="2000" b="1" dirty="0" smtClean="0">
                <a:solidFill>
                  <a:schemeClr val="tx1"/>
                </a:solidFill>
                <a:latin typeface="+mn-lt"/>
                <a:cs typeface="Arial" charset="0"/>
              </a:rPr>
              <a:t>cục </a:t>
            </a:r>
            <a:r xmlns:a="http://schemas.openxmlformats.org/drawingml/2006/main">
              <a:rPr lang="vi" sz="2000" b="1" dirty="0">
                <a:solidFill>
                  <a:schemeClr val="tx1"/>
                </a:solidFill>
                <a:latin typeface="+mn-lt"/>
                <a:cs typeface="Arial" charset="0"/>
              </a:rPr>
              <a:t>bộ ảo</a:t>
            </a:r>
          </a:p>
          <a:p>
            <a:pPr xmlns:a="http://schemas.openxmlformats.org/drawingml/2006/main" marL="0" indent="0">
              <a:buNone/>
            </a:pPr>
            <a:r xmlns:a="http://schemas.openxmlformats.org/drawingml/2006/main">
              <a:rPr lang="vi" sz="1800" dirty="0" smtClean="0">
                <a:solidFill>
                  <a:srgbClr val="000000"/>
                </a:solidFill>
                <a:latin typeface="+mn-lt"/>
                <a:cs typeface="Arial" charset="0"/>
              </a:rPr>
              <a:t>chuyển đổi (e</a:t>
            </a:r>
            <a:r xmlns:a="http://schemas.openxmlformats.org/drawingml/2006/main">
              <a:rPr lang="vi" sz="100" dirty="0" smtClean="0">
                <a:solidFill>
                  <a:srgbClr val="000000"/>
                </a:solidFill>
                <a:latin typeface="+mn-lt"/>
                <a:cs typeface="Arial" charset="0"/>
              </a:rPr>
              <a:t> </a:t>
            </a:r>
            <a:r xmlns:a="http://schemas.openxmlformats.org/drawingml/2006/main">
              <a:rPr lang="vi" sz="1800" dirty="0" smtClean="0">
                <a:solidFill>
                  <a:srgbClr val="000000"/>
                </a:solidFill>
                <a:latin typeface="+mn-lt"/>
                <a:cs typeface="Arial" charset="0"/>
              </a:rPr>
              <a:t>s </a:t>
            </a:r>
            <a:r xmlns:a="http://schemas.openxmlformats.org/drawingml/2006/main">
              <a:rPr lang="vi" sz="1800" dirty="0">
                <a:solidFill>
                  <a:srgbClr val="000000"/>
                </a:solidFill>
                <a:latin typeface="+mn-lt"/>
                <a:cs typeface="Arial" charset="0"/>
              </a:rPr>
              <a:t>) hỗ trợ </a:t>
            </a:r>
            <a:r xmlns:a="http://schemas.openxmlformats.org/drawingml/2006/main">
              <a:rPr lang="vi" sz="1800" dirty="0" smtClean="0">
                <a:solidFill>
                  <a:srgbClr val="000000"/>
                </a:solidFill>
                <a:latin typeface="+mn-lt"/>
                <a:cs typeface="Arial" charset="0"/>
              </a:rPr>
              <a:t>V</a:t>
            </a:r>
            <a:r xmlns:a="http://schemas.openxmlformats.org/drawingml/2006/main">
              <a:rPr lang="vi" sz="100" dirty="0" smtClean="0">
                <a:solidFill>
                  <a:srgbClr val="000000"/>
                </a:solidFill>
                <a:latin typeface="+mn-lt"/>
                <a:cs typeface="Arial" charset="0"/>
              </a:rPr>
              <a:t> Khả năng </a:t>
            </a:r>
            <a:r xmlns:a="http://schemas.openxmlformats.org/drawingml/2006/main">
              <a:rPr lang="vi" sz="1800" dirty="0" smtClean="0">
                <a:solidFill>
                  <a:srgbClr val="000000"/>
                </a:solidFill>
                <a:latin typeface="+mn-lt"/>
                <a:cs typeface="Arial" charset="0"/>
              </a:rPr>
              <a:t>LAN </a:t>
            </a:r>
            <a:r xmlns:a="http://schemas.openxmlformats.org/drawingml/2006/main">
              <a:rPr lang="vi" sz="1800" dirty="0">
                <a:solidFill>
                  <a:srgbClr val="000000"/>
                </a:solidFill>
                <a:latin typeface="+mn-lt"/>
                <a:cs typeface="Arial" charset="0"/>
              </a:rPr>
              <a:t>có thể được cấu hình để xác định nhiều </a:t>
            </a:r>
            <a:r xmlns:a="http://schemas.openxmlformats.org/drawingml/2006/main">
              <a:rPr lang="vi" sz="1800" b="1" dirty="0">
                <a:solidFill>
                  <a:schemeClr val="tx1"/>
                </a:solidFill>
                <a:latin typeface="+mn-lt"/>
                <a:cs typeface="Arial" charset="0"/>
              </a:rPr>
              <a:t>ảo</a:t>
            </a:r>
            <a:r xmlns:a="http://schemas.openxmlformats.org/drawingml/2006/main">
              <a:rPr lang="vi" sz="1800" dirty="0">
                <a:solidFill>
                  <a:srgbClr val="FF0000"/>
                </a:solidFill>
                <a:latin typeface="+mn-lt"/>
                <a:cs typeface="Arial" charset="0"/>
              </a:rPr>
              <a:t> </a:t>
            </a:r>
            <a:r xmlns:a="http://schemas.openxmlformats.org/drawingml/2006/main">
              <a:rPr lang="vi" sz="1800" dirty="0" smtClean="0">
                <a:solidFill>
                  <a:srgbClr val="000000"/>
                </a:solidFill>
                <a:latin typeface="+mn-lt"/>
                <a:cs typeface="Arial" charset="0"/>
              </a:rPr>
              <a:t>LAN </a:t>
            </a:r>
            <a:r xmlns:a="http://schemas.openxmlformats.org/drawingml/2006/main">
              <a:rPr lang="vi" sz="1800" dirty="0">
                <a:solidFill>
                  <a:srgbClr val="000000"/>
                </a:solidFill>
                <a:latin typeface="+mn-lt"/>
                <a:cs typeface="Arial" charset="0"/>
              </a:rPr>
              <a:t>trên </a:t>
            </a:r>
            <a:r xmlns:a="http://schemas.openxmlformats.org/drawingml/2006/main">
              <a:rPr lang="vi" sz="1800" dirty="0">
                <a:solidFill>
                  <a:srgbClr val="000000"/>
                </a:solidFill>
                <a:latin typeface="+mn-lt"/>
                <a:cs typeface="Arial" charset="0"/>
              </a:rPr>
              <a:t>cơ sở hạ tầng </a:t>
            </a:r>
            <a:r xmlns:a="http://schemas.openxmlformats.org/drawingml/2006/main">
              <a:rPr lang="vi" sz="1800" dirty="0" smtClean="0">
                <a:solidFill>
                  <a:srgbClr val="000000"/>
                </a:solidFill>
                <a:latin typeface="+mn-lt"/>
                <a:cs typeface="Arial" charset="0"/>
              </a:rPr>
              <a:t>LAN vật lý duy nhất </a:t>
            </a:r>
            <a:r xmlns:a="http://schemas.openxmlformats.org/drawingml/2006/main">
              <a:rPr lang="vi" sz="1800" dirty="0" smtClean="0">
                <a:solidFill>
                  <a:srgbClr val="000000"/>
                </a:solidFill>
                <a:latin typeface="+mn-lt"/>
                <a:cs typeface="Arial" charset="0"/>
              </a:rPr>
              <a:t>.</a:t>
            </a:r>
            <a:endParaRPr xmlns:a="http://schemas.openxmlformats.org/drawingml/2006/main" lang="en-US" sz="1800" dirty="0">
              <a:solidFill>
                <a:srgbClr val="000000"/>
              </a:solidFill>
              <a:latin typeface="+mn-lt"/>
              <a:cs typeface="Arial" charset="0"/>
            </a:endParaRPr>
          </a:p>
        </p:txBody>
      </p:sp>
      <p:sp>
        <p:nvSpPr>
          <p:cNvPr id="6" name="Content Placeholder 5"/>
          <p:cNvSpPr>
            <a:spLocks noGrp="1"/>
          </p:cNvSpPr>
          <p:nvPr>
            <p:ph idx="13"/>
          </p:nvPr>
        </p:nvSpPr>
        <p:spPr>
          <a:xfrm>
            <a:off x="457199" y="3415597"/>
            <a:ext cx="3724274" cy="1236452"/>
          </a:xfrm>
        </p:spPr>
        <p:txBody>
          <a:bodyPr/>
          <a:lstStyle/>
          <a:p>
            <a:pPr xmlns:a="http://schemas.openxmlformats.org/drawingml/2006/main" marL="0" indent="0">
              <a:buFont typeface="Wingdings" charset="0"/>
              <a:buNone/>
              <a:defRPr/>
            </a:pPr>
            <a:r xmlns:a="http://schemas.openxmlformats.org/drawingml/2006/main">
              <a:rPr lang="vi" sz="1800" b="1" dirty="0">
                <a:solidFill>
                  <a:schemeClr val="tx1"/>
                </a:solidFill>
                <a:latin typeface="+mn-lt"/>
              </a:rPr>
              <a:t>dựa trên cổng </a:t>
            </a:r>
            <a:r xmlns:a="http://schemas.openxmlformats.org/drawingml/2006/main">
              <a:rPr lang="vi" sz="1800" b="1" dirty="0" smtClean="0">
                <a:solidFill>
                  <a:schemeClr val="tx1"/>
                </a:solidFill>
                <a:latin typeface="+mn-lt"/>
              </a:rPr>
              <a:t>V</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LAN </a:t>
            </a:r>
            <a:r xmlns:a="http://schemas.openxmlformats.org/drawingml/2006/main">
              <a:rPr lang="vi" sz="1800" b="1" dirty="0">
                <a:solidFill>
                  <a:schemeClr val="tx1"/>
                </a:solidFill>
                <a:latin typeface="+mn-lt"/>
              </a:rPr>
              <a:t>: </a:t>
            </a:r>
            <a:r xmlns:a="http://schemas.openxmlformats.org/drawingml/2006/main">
              <a:rPr lang="vi" sz="1800" dirty="0">
                <a:latin typeface="+mn-lt"/>
              </a:rPr>
              <a:t>các cổng switch được nhóm lại (bằng phần mềm quản lý switch) sao cho </a:t>
            </a:r>
            <a:r xmlns:a="http://schemas.openxmlformats.org/drawingml/2006/main">
              <a:rPr lang="vi" sz="1800" b="1" dirty="0">
                <a:solidFill>
                  <a:schemeClr val="tx1"/>
                </a:solidFill>
                <a:latin typeface="+mn-lt"/>
              </a:rPr>
              <a:t>đơn</a:t>
            </a:r>
            <a:r xmlns:a="http://schemas.openxmlformats.org/drawingml/2006/main">
              <a:rPr lang="vi" sz="1800" dirty="0">
                <a:solidFill>
                  <a:srgbClr val="CC0000"/>
                </a:solidFill>
                <a:latin typeface="+mn-lt"/>
              </a:rPr>
              <a:t> </a:t>
            </a:r>
            <a:r xmlns:a="http://schemas.openxmlformats.org/drawingml/2006/main">
              <a:rPr lang="vi" sz="1800" dirty="0">
                <a:latin typeface="+mn-lt"/>
              </a:rPr>
              <a:t>công tắc vật lý </a:t>
            </a:r>
            <a:r xmlns:a="http://schemas.openxmlformats.org/drawingml/2006/main">
              <a:rPr lang="vi" sz="1800" dirty="0" smtClean="0">
                <a:latin typeface="+mn-lt"/>
              </a:rPr>
              <a:t>……</a:t>
            </a:r>
            <a:endParaRPr xmlns:a="http://schemas.openxmlformats.org/drawingml/2006/main" lang="en-US" sz="1800" dirty="0">
              <a:latin typeface="+mn-lt"/>
            </a:endParaRPr>
          </a:p>
        </p:txBody>
      </p:sp>
      <p:pic>
        <p:nvPicPr>
          <p:cNvPr id="3" name="Picture 2" descr="A side of a switch is broken into boxes. Some boxes are numbered and connected to P C’s. There are 2 rows and 8 columns. The first 4 columns are separated from the last 4 columns. Numbered boxes are listed as follows. Part 1, electrical engineering, V L A N ports 1 through 8. Row 1. Column 1, 1. Column 4, 7. Row 2. Column 1, 2. A P C is connected. Column 2, a P C is attached. Column 4, 8. A P C is attached. Part 2, computer science, V L A N ports 9 through 15. Row 1. Column 5, 9. A P C is attached. Column 8, 15. A P C is attached. Row 2. Column 5, 10. A P C is attached. Column 8,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135" y="1493826"/>
            <a:ext cx="3700241" cy="1830399"/>
          </a:xfrm>
          <a:prstGeom prst="rect">
            <a:avLst/>
          </a:prstGeom>
        </p:spPr>
      </p:pic>
      <p:sp>
        <p:nvSpPr>
          <p:cNvPr id="7" name="Content Placeholder 6"/>
          <p:cNvSpPr>
            <a:spLocks noGrp="1"/>
          </p:cNvSpPr>
          <p:nvPr>
            <p:ph idx="14"/>
          </p:nvPr>
        </p:nvSpPr>
        <p:spPr>
          <a:xfrm>
            <a:off x="4902686" y="3563295"/>
            <a:ext cx="3784114" cy="636205"/>
          </a:xfrm>
        </p:spPr>
        <p:txBody>
          <a:bodyPr/>
          <a:lstStyle/>
          <a:p>
            <a:pPr xmlns:a="http://schemas.openxmlformats.org/drawingml/2006/main" marL="0" indent="0">
              <a:spcBef>
                <a:spcPts val="600"/>
              </a:spcBef>
              <a:buClr>
                <a:srgbClr val="000099"/>
              </a:buClr>
              <a:buSzPct val="65000"/>
              <a:buFont typeface="Wingdings" charset="0"/>
              <a:buNone/>
              <a:defRPr/>
            </a:pPr>
            <a:r xmlns:a="http://schemas.openxmlformats.org/drawingml/2006/main">
              <a:rPr lang="vi" sz="1800" dirty="0">
                <a:solidFill>
                  <a:srgbClr val="000000"/>
                </a:solidFill>
                <a:latin typeface="+mn-lt"/>
              </a:rPr>
              <a:t>… hoạt động như </a:t>
            </a:r>
            <a:r xmlns:a="http://schemas.openxmlformats.org/drawingml/2006/main">
              <a:rPr lang="vi" sz="1800" b="1" dirty="0">
                <a:solidFill>
                  <a:schemeClr val="tx1"/>
                </a:solidFill>
                <a:latin typeface="+mn-lt"/>
              </a:rPr>
              <a:t>nhiều</a:t>
            </a:r>
            <a:r xmlns:a="http://schemas.openxmlformats.org/drawingml/2006/main">
              <a:rPr lang="vi" sz="1800" dirty="0">
                <a:solidFill>
                  <a:srgbClr val="CC0000"/>
                </a:solidFill>
                <a:latin typeface="+mn-lt"/>
              </a:rPr>
              <a:t> </a:t>
            </a:r>
            <a:r xmlns:a="http://schemas.openxmlformats.org/drawingml/2006/main">
              <a:rPr lang="vi" sz="1800" dirty="0" smtClean="0">
                <a:solidFill>
                  <a:srgbClr val="000000"/>
                </a:solidFill>
                <a:latin typeface="+mn-lt"/>
              </a:rPr>
              <a:t>công tắc </a:t>
            </a:r>
            <a:endParaRPr xmlns:a="http://schemas.openxmlformats.org/drawingml/2006/main" lang="en-US" sz="1800" dirty="0">
              <a:solidFill>
                <a:srgbClr val="000000"/>
              </a:solidFill>
              <a:latin typeface="+mn-lt"/>
            </a:endParaRPr>
            <a:r xmlns:a="http://schemas.openxmlformats.org/drawingml/2006/main">
              <a:rPr lang="vi" sz="1800" dirty="0">
                <a:solidFill>
                  <a:srgbClr val="000000"/>
                </a:solidFill>
                <a:latin typeface="+mn-lt"/>
              </a:rPr>
              <a:t>ảo</a:t>
            </a:r>
          </a:p>
        </p:txBody>
      </p:sp>
      <p:pic>
        <p:nvPicPr>
          <p:cNvPr id="10" name="Picture 9" descr="A side of a switch is broken into 2 parts of boxes. Some boxes are numbered and connected to P C’s. There are 2 rows and 4 columns per part. Numbered boxes are listed as follows. Box 1, electrical engineering, V L A N ports 1 through 8. Row 1. Column 1, 1. Column 4, 7. Row 2. Column 1, 2. A P C is connected. Column 2, a P C is attached. Column 4, 8. A P C is attached. Box 2, computer science, V L A N ports 9 through 15. Row 1. Column 5, 9. A P C is attached. Column 8, 15. A P C is attached. Row 2. Column 5, 10. A P C is attached. Column 8,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739" y="4405519"/>
            <a:ext cx="3831061" cy="1601345"/>
          </a:xfrm>
          <a:prstGeom prst="rect">
            <a:avLst/>
          </a:prstGeom>
        </p:spPr>
      </p:pic>
    </p:spTree>
    <p:extLst>
      <p:ext uri="{BB962C8B-B14F-4D97-AF65-F5344CB8AC3E}">
        <p14:creationId xmlns:p14="http://schemas.microsoft.com/office/powerpoint/2010/main" val="41941658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dirty="0"/>
              <a:t>Dựa trên cổng </a:t>
            </a:r>
            <a:r xmlns:a="http://schemas.openxmlformats.org/drawingml/2006/main">
              <a:rPr lang="vi" dirty="0" smtClean="0"/>
              <a:t>V</a:t>
            </a:r>
            <a:r xmlns:a="http://schemas.openxmlformats.org/drawingml/2006/main">
              <a:rPr lang="vi" sz="100" dirty="0" smtClean="0"/>
              <a:t> </a:t>
            </a:r>
            <a:r xmlns:a="http://schemas.openxmlformats.org/drawingml/2006/main">
              <a:rPr lang="vi" dirty="0" smtClean="0"/>
              <a:t>mạng LAN</a:t>
            </a:r>
            <a:endParaRPr xmlns:a="http://schemas.openxmlformats.org/drawingml/2006/main" lang="en-IN" dirty="0"/>
          </a:p>
        </p:txBody>
      </p:sp>
      <p:sp>
        <p:nvSpPr>
          <p:cNvPr id="7" name="Text Placeholder 6"/>
          <p:cNvSpPr>
            <a:spLocks noGrp="1"/>
          </p:cNvSpPr>
          <p:nvPr>
            <p:ph type="body" idx="1"/>
          </p:nvPr>
        </p:nvSpPr>
        <p:spPr>
          <a:xfrm>
            <a:off x="457199" y="1600199"/>
            <a:ext cx="4276725" cy="4343401"/>
          </a:xfrm>
        </p:spPr>
        <p:txBody>
          <a:bodyPr/>
          <a:lstStyle/>
          <a:p>
            <a:pPr xmlns:a="http://schemas.openxmlformats.org/drawingml/2006/main">
              <a:defRPr/>
            </a:pPr>
            <a:r xmlns:a="http://schemas.openxmlformats.org/drawingml/2006/main">
              <a:rPr lang="vi" sz="1800" b="1" dirty="0">
                <a:solidFill>
                  <a:schemeClr val="tx1"/>
                </a:solidFill>
              </a:rPr>
              <a:t>cách ly lưu lượng: </a:t>
            </a:r>
            <a:r xmlns:a="http://schemas.openxmlformats.org/drawingml/2006/main">
              <a:rPr lang="vi" sz="1800" dirty="0"/>
              <a:t>các khung đến/từ cổng 1-8 </a:t>
            </a:r>
            <a:r xmlns:a="http://schemas.openxmlformats.org/drawingml/2006/main">
              <a:rPr lang="vi" sz="1800" b="1" dirty="0"/>
              <a:t>chỉ có thể </a:t>
            </a:r>
            <a:r xmlns:a="http://schemas.openxmlformats.org/drawingml/2006/main">
              <a:rPr lang="vi" sz="1800" dirty="0"/>
              <a:t>đến cổng 1-8</a:t>
            </a:r>
          </a:p>
          <a:p>
            <a:pPr xmlns:a="http://schemas.openxmlformats.org/drawingml/2006/main" marL="741600" lvl="1" indent="-284400">
              <a:defRPr/>
            </a:pPr>
            <a:r xmlns:a="http://schemas.openxmlformats.org/drawingml/2006/main">
              <a:rPr lang="vi" sz="1800" dirty="0" smtClean="0"/>
              <a:t>cũng có thể định nghĩa V</a:t>
            </a:r>
            <a:r xmlns:a="http://schemas.openxmlformats.org/drawingml/2006/main">
              <a:rPr lang="vi" sz="100" dirty="0" smtClean="0"/>
              <a:t> </a:t>
            </a:r>
            <a:r xmlns:a="http://schemas.openxmlformats.org/drawingml/2006/main">
              <a:rPr lang="vi" sz="1800" dirty="0" smtClean="0"/>
              <a:t>Mạng LAN dựa trên M</a:t>
            </a:r>
            <a:r xmlns:a="http://schemas.openxmlformats.org/drawingml/2006/main">
              <a:rPr lang="vi" sz="100" dirty="0" smtClean="0"/>
              <a:t> </a:t>
            </a:r>
            <a:r xmlns:a="http://schemas.openxmlformats.org/drawingml/2006/main">
              <a:rPr lang="vi" sz="1800" dirty="0" smtClean="0"/>
              <a:t>Một</a:t>
            </a:r>
            <a:r xmlns:a="http://schemas.openxmlformats.org/drawingml/2006/main">
              <a:rPr lang="vi" sz="100" dirty="0" smtClean="0"/>
              <a:t> </a:t>
            </a:r>
            <a:r xmlns:a="http://schemas.openxmlformats.org/drawingml/2006/main">
              <a:rPr lang="vi" sz="1800" dirty="0" smtClean="0"/>
              <a:t>Địa chỉ C của điểm cuối, thay vì cổng chuyển đổi</a:t>
            </a:r>
          </a:p>
          <a:p>
            <a:pPr xmlns:a="http://schemas.openxmlformats.org/drawingml/2006/main" marL="255600" lvl="1" indent="-255600">
              <a:spcBef>
                <a:spcPts val="1500"/>
              </a:spcBef>
              <a:buFont typeface="Arial" panose="020B0604020202020204" pitchFamily="34" charset="0"/>
              <a:buChar char="•"/>
              <a:defRPr/>
            </a:pPr>
            <a:r xmlns:a="http://schemas.openxmlformats.org/drawingml/2006/main">
              <a:rPr lang="vi" sz="1800" b="1" dirty="0" smtClean="0">
                <a:solidFill>
                  <a:schemeClr val="tx1"/>
                </a:solidFill>
              </a:rPr>
              <a:t>động </a:t>
            </a:r>
            <a:r xmlns:a="http://schemas.openxmlformats.org/drawingml/2006/main">
              <a:rPr lang="vi" sz="1800" b="1" dirty="0">
                <a:solidFill>
                  <a:schemeClr val="tx1"/>
                </a:solidFill>
              </a:rPr>
              <a:t>: </a:t>
            </a:r>
            <a:r xmlns:a="http://schemas.openxmlformats.org/drawingml/2006/main">
              <a:rPr lang="vi" sz="1800" dirty="0">
                <a:solidFill>
                  <a:srgbClr val="000000"/>
                </a:solidFill>
              </a:rPr>
              <a:t>các cổng có thể được gán động giữa </a:t>
            </a:r>
            <a:r xmlns:a="http://schemas.openxmlformats.org/drawingml/2006/main">
              <a:rPr lang="vi" sz="1800" dirty="0" smtClean="0">
                <a:solidFill>
                  <a:srgbClr val="000000"/>
                </a:solidFill>
              </a:rPr>
              <a:t>V</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mạng LAN</a:t>
            </a:r>
            <a:endParaRPr xmlns:a="http://schemas.openxmlformats.org/drawingml/2006/main" lang="en-US" sz="1800" dirty="0">
              <a:solidFill>
                <a:srgbClr val="000000"/>
              </a:solidFill>
            </a:endParaRPr>
          </a:p>
          <a:p>
            <a:pPr xmlns:a="http://schemas.openxmlformats.org/drawingml/2006/main">
              <a:buClr>
                <a:schemeClr val="tx2"/>
              </a:buClr>
              <a:defRPr/>
            </a:pPr>
            <a:r xmlns:a="http://schemas.openxmlformats.org/drawingml/2006/main">
              <a:rPr lang="vi" sz="1800" b="1" dirty="0">
                <a:solidFill>
                  <a:schemeClr val="tx1"/>
                </a:solidFill>
              </a:rPr>
              <a:t>chuyển tiếp giữa </a:t>
            </a:r>
            <a:r xmlns:a="http://schemas.openxmlformats.org/drawingml/2006/main">
              <a:rPr lang="vi" sz="1800" b="1" dirty="0" smtClean="0">
                <a:solidFill>
                  <a:schemeClr val="tx1"/>
                </a:solidFill>
              </a:rPr>
              <a:t>V</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LANS </a:t>
            </a:r>
            <a:r xmlns:a="http://schemas.openxmlformats.org/drawingml/2006/main">
              <a:rPr lang="vi" sz="1800" b="1" dirty="0">
                <a:solidFill>
                  <a:schemeClr val="tx1"/>
                </a:solidFill>
              </a:rPr>
              <a:t>: </a:t>
            </a:r>
            <a:r xmlns:a="http://schemas.openxmlformats.org/drawingml/2006/main">
              <a:rPr lang="vi" sz="1800" dirty="0">
                <a:solidFill>
                  <a:srgbClr val="000000"/>
                </a:solidFill>
              </a:rPr>
              <a:t>được thực hiện thông qua định tuyến (giống như với các bộ chuyển mạch riêng biệt)</a:t>
            </a:r>
          </a:p>
          <a:p>
            <a:pPr xmlns:a="http://schemas.openxmlformats.org/drawingml/2006/main" marL="741600" lvl="1" indent="-284400">
              <a:buClr>
                <a:schemeClr val="tx2"/>
              </a:buClr>
              <a:buFont typeface="Gill Sans MT" panose="020B0502020104020203" pitchFamily="34" charset="0"/>
              <a:buChar char="–"/>
              <a:defRPr/>
            </a:pPr>
            <a:r xmlns:a="http://schemas.openxmlformats.org/drawingml/2006/main">
              <a:rPr lang="vi" sz="1800" dirty="0">
                <a:solidFill>
                  <a:srgbClr val="000000"/>
                </a:solidFill>
              </a:rPr>
              <a:t>trong thực tế, các nhà cung cấp bán bộ chuyển mạch kết hợp cộng với </a:t>
            </a:r>
            <a:r xmlns:a="http://schemas.openxmlformats.org/drawingml/2006/main">
              <a:rPr lang="vi" sz="1800" dirty="0" smtClean="0">
                <a:solidFill>
                  <a:srgbClr val="000000"/>
                </a:solidFill>
              </a:rPr>
              <a:t>bộ định tuyến</a:t>
            </a:r>
            <a:endParaRPr xmlns:a="http://schemas.openxmlformats.org/drawingml/2006/main" lang="en-US" sz="1800" dirty="0">
              <a:solidFill>
                <a:srgbClr val="000000"/>
              </a:solidFill>
            </a:endParaRPr>
          </a:p>
        </p:txBody>
      </p:sp>
      <p:pic>
        <p:nvPicPr>
          <p:cNvPr id="8" name="Picture 7" descr="A side of a switch is broken into ports. Electrical engineering makes up V L A N ports 1 through 8, while computer science makes up V L A N ports 9 through 15. Ports 2, 3, 4, 8, 9, 10, and 15 are connected to P C’s. Ports 7 and 11 are connected to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143" y="2246260"/>
            <a:ext cx="3760657" cy="2841731"/>
          </a:xfrm>
          <a:prstGeom prst="rect">
            <a:avLst/>
          </a:prstGeom>
        </p:spPr>
      </p:pic>
    </p:spTree>
    <p:extLst>
      <p:ext uri="{BB962C8B-B14F-4D97-AF65-F5344CB8AC3E}">
        <p14:creationId xmlns:p14="http://schemas.microsoft.com/office/powerpoint/2010/main" val="356019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V</a:t>
            </a:r>
            <a:r xmlns:a="http://schemas.openxmlformats.org/drawingml/2006/main">
              <a:rPr lang="vi" sz="100" dirty="0" smtClean="0"/>
              <a:t> </a:t>
            </a:r>
            <a:r xmlns:a="http://schemas.openxmlformats.org/drawingml/2006/main">
              <a:rPr lang="vi" dirty="0" smtClean="0"/>
              <a:t>Mạng LAN mở rộng qua </a:t>
            </a:r>
            <a:r xmlns:a="http://schemas.openxmlformats.org/drawingml/2006/main">
              <a:rPr lang="vi" dirty="0"/>
              <a:t>nhiều thiết bị chuyển mạch</a:t>
            </a:r>
          </a:p>
        </p:txBody>
      </p:sp>
      <p:pic>
        <p:nvPicPr>
          <p:cNvPr id="5" name="Picture 4" descr="Sides of switches are broken into boxes. Some boxes are numbered and connected to P C’s or a router. The last box in switch 1 is connected to switch 2. Switch 1. There are 2 rows and 8 columns. The last 4 columns are yellow and separated from the first 4 columns. Numbered boxes are listed as follows. Part 1, electrical engineering, V L A N ports 1 through 8. Ports 2, 4, and 8 are connected to P C’s. Part 2, computer science, V L A N ports 9 through 15. Ports 9, 10, and 15 are connected to P C’s. Port 16 is connected to a switch. In the switch, ports 2, 3, and 5 belong to E E V L A N. Ports 4, 6, 7, and 8 belong to C S V L A N. Ports 2, 3, and 7 are connected to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28" y="1913957"/>
            <a:ext cx="7450895" cy="1887086"/>
          </a:xfrm>
          <a:prstGeom prst="rect">
            <a:avLst/>
          </a:prstGeom>
        </p:spPr>
      </p:pic>
      <p:sp>
        <p:nvSpPr>
          <p:cNvPr id="4" name="Text Placeholder 3"/>
          <p:cNvSpPr>
            <a:spLocks noGrp="1"/>
          </p:cNvSpPr>
          <p:nvPr>
            <p:ph type="body" idx="1"/>
          </p:nvPr>
        </p:nvSpPr>
        <p:spPr>
          <a:xfrm>
            <a:off x="457200" y="4105274"/>
            <a:ext cx="8229600" cy="2143125"/>
          </a:xfrm>
        </p:spPr>
        <p:txBody>
          <a:bodyPr/>
          <a:lstStyle/>
          <a:p>
            <a:pPr xmlns:a="http://schemas.openxmlformats.org/drawingml/2006/main">
              <a:defRPr/>
            </a:pPr>
            <a:r xmlns:a="http://schemas.openxmlformats.org/drawingml/2006/main">
              <a:rPr lang="vi" sz="2000" b="1" dirty="0">
                <a:solidFill>
                  <a:schemeClr val="tx1"/>
                </a:solidFill>
              </a:rPr>
              <a:t>cổng trung kế: </a:t>
            </a:r>
            <a:r xmlns:a="http://schemas.openxmlformats.org/drawingml/2006/main">
              <a:rPr lang="vi" sz="2000" dirty="0"/>
              <a:t>mang các khung giữa </a:t>
            </a:r>
            <a:r xmlns:a="http://schemas.openxmlformats.org/drawingml/2006/main">
              <a:rPr lang="vi" sz="2000" dirty="0" smtClean="0"/>
              <a:t>V</a:t>
            </a:r>
            <a:r xmlns:a="http://schemas.openxmlformats.org/drawingml/2006/main">
              <a:rPr lang="vi" sz="100" dirty="0" smtClean="0"/>
              <a:t> </a:t>
            </a:r>
            <a:r xmlns:a="http://schemas.openxmlformats.org/drawingml/2006/main">
              <a:rPr lang="vi" sz="2000" dirty="0" smtClean="0"/>
              <a:t>Mạng LAN được xác định </a:t>
            </a:r>
            <a:r xmlns:a="http://schemas.openxmlformats.org/drawingml/2006/main">
              <a:rPr lang="vi" sz="2000" dirty="0"/>
              <a:t>trên nhiều thiết bị chuyển mạch vật lý</a:t>
            </a:r>
          </a:p>
          <a:p>
            <a:pPr xmlns:a="http://schemas.openxmlformats.org/drawingml/2006/main" marL="741600" lvl="1" indent="-284400">
              <a:defRPr/>
            </a:pPr>
            <a:r xmlns:a="http://schemas.openxmlformats.org/drawingml/2006/main">
              <a:rPr lang="vi" sz="2000" dirty="0"/>
              <a:t>khung được chuyển tiếp trong vòng </a:t>
            </a:r>
            <a:r xmlns:a="http://schemas.openxmlformats.org/drawingml/2006/main">
              <a:rPr lang="vi" sz="2000" dirty="0" smtClean="0"/>
              <a:t>V</a:t>
            </a:r>
            <a:r xmlns:a="http://schemas.openxmlformats.org/drawingml/2006/main">
              <a:rPr lang="vi" sz="100" dirty="0" smtClean="0"/>
              <a:t> </a:t>
            </a:r>
            <a:r xmlns:a="http://schemas.openxmlformats.org/drawingml/2006/main">
              <a:rPr lang="vi" sz="2000" dirty="0" smtClean="0"/>
              <a:t>LAN </a:t>
            </a:r>
            <a:r xmlns:a="http://schemas.openxmlformats.org/drawingml/2006/main">
              <a:rPr lang="vi" sz="2000" dirty="0"/>
              <a:t>giữa các thiết bị chuyển mạch </a:t>
            </a:r>
            <a:r xmlns:a="http://schemas.openxmlformats.org/drawingml/2006/main">
              <a:rPr lang="vi" sz="2000" dirty="0" smtClean="0"/>
              <a:t>không </a:t>
            </a:r>
            <a:r xmlns:a="http://schemas.openxmlformats.org/drawingml/2006/main">
              <a:rPr lang="vi" sz="2000" dirty="0"/>
              <a:t>thể là khung vani 802.1 (phải mang </a:t>
            </a:r>
            <a:r xmlns:a="http://schemas.openxmlformats.org/drawingml/2006/main">
              <a:rPr lang="vi" sz="2000" dirty="0" smtClean="0"/>
              <a:t>V</a:t>
            </a:r>
            <a:r xmlns:a="http://schemas.openxmlformats.org/drawingml/2006/main">
              <a:rPr lang="vi" sz="100" dirty="0" smtClean="0"/>
              <a:t> </a:t>
            </a:r>
            <a:r xmlns:a="http://schemas.openxmlformats.org/drawingml/2006/main">
              <a:rPr lang="vi" sz="2000" dirty="0" smtClean="0"/>
              <a:t>LAN tôi</a:t>
            </a:r>
            <a:r xmlns:a="http://schemas.openxmlformats.org/drawingml/2006/main">
              <a:rPr lang="vi" sz="100" dirty="0" smtClean="0"/>
              <a:t> Thông tin </a:t>
            </a:r>
            <a:r xmlns:a="http://schemas.openxmlformats.org/drawingml/2006/main">
              <a:rPr lang="vi" sz="2000" dirty="0" smtClean="0"/>
              <a:t>D </a:t>
            </a:r>
            <a:r xmlns:a="http://schemas.openxmlformats.org/drawingml/2006/main">
              <a:rPr lang="vi" sz="2000" dirty="0"/>
              <a:t>)</a:t>
            </a:r>
          </a:p>
          <a:p>
            <a:pPr xmlns:a="http://schemas.openxmlformats.org/drawingml/2006/main" marL="741600" lvl="1" indent="-284400">
              <a:defRPr/>
            </a:pPr>
            <a:r xmlns:a="http://schemas.openxmlformats.org/drawingml/2006/main">
              <a:rPr lang="vi" sz="2000" dirty="0"/>
              <a:t>Giao thức 802.1q thêm/xóa các trường tiêu đề bổ sung cho các khung được chuyển tiếp giữa </a:t>
            </a:r>
            <a:r xmlns:a="http://schemas.openxmlformats.org/drawingml/2006/main">
              <a:rPr lang="vi" sz="2000" dirty="0" smtClean="0"/>
              <a:t>các cổng trung kế</a:t>
            </a:r>
          </a:p>
        </p:txBody>
      </p:sp>
    </p:spTree>
    <p:extLst>
      <p:ext uri="{BB962C8B-B14F-4D97-AF65-F5344CB8AC3E}">
        <p14:creationId xmlns:p14="http://schemas.microsoft.com/office/powerpoint/2010/main" val="3654965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xmlns:a="http://schemas.openxmlformats.org/drawingml/2006/main">
              <a:rPr lang="vi" dirty="0"/>
              <a:t>802.1Q </a:t>
            </a:r>
            <a:r xmlns:a="http://schemas.openxmlformats.org/drawingml/2006/main">
              <a:rPr lang="vi" dirty="0" smtClean="0"/>
              <a:t>V</a:t>
            </a:r>
            <a:r xmlns:a="http://schemas.openxmlformats.org/drawingml/2006/main">
              <a:rPr lang="vi" sz="100" dirty="0" smtClean="0"/>
              <a:t> </a:t>
            </a:r>
            <a:r xmlns:a="http://schemas.openxmlformats.org/drawingml/2006/main">
              <a:rPr lang="vi" dirty="0"/>
              <a:t>Định dạng khung </a:t>
            </a:r>
            <a:r xmlns:a="http://schemas.openxmlformats.org/drawingml/2006/main">
              <a:rPr lang="vi" dirty="0" smtClean="0"/>
              <a:t>LAN</a:t>
            </a:r>
          </a:p>
        </p:txBody>
      </p:sp>
      <p:pic>
        <p:nvPicPr>
          <p:cNvPr id="5" name="Picture 4" descr="There are 2 bars of a different number of parts. Some parts from the first bar point to the second. Bar 1, 802 period 1 frame. There are 6 parts. 1, preamble. 2, destination address. 3, source address. 4, type. 5, data, payload. 6, C R C. Bar 2, 802 period 1 Q frame. There are 8 parts. 1, preamble. 2, destination address. 3, source address. 4, 2 byte tag protocol identifier, value, 81 hyphen 0 0. 5, tag control information, 12 bit V L A N I D field, 3 bit priority field like I P T O S. 6, type. 7, data, payload. 8, C R C, recomputed C R C. Between parts 3 and 4 of bar 1 is linked to part 4 and part 6 of bar 2. Part 6 of bar 1 is linked to part 8 of ba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921" y="1804308"/>
            <a:ext cx="7612556" cy="4125684"/>
          </a:xfrm>
          <a:prstGeom prst="rect">
            <a:avLst/>
          </a:prstGeom>
        </p:spPr>
      </p:pic>
    </p:spTree>
    <p:extLst>
      <p:ext uri="{BB962C8B-B14F-4D97-AF65-F5344CB8AC3E}">
        <p14:creationId xmlns:p14="http://schemas.microsoft.com/office/powerpoint/2010/main" val="38232955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(7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a:t>
            </a:r>
            <a:r xmlns:a="http://schemas.openxmlformats.org/drawingml/2006/main">
              <a:rPr lang="vi" sz="2200" dirty="0">
                <a:latin typeface="+mn-lt"/>
              </a:rPr>
              <a:t> </a:t>
            </a:r>
            <a:r xmlns:a="http://schemas.openxmlformats.org/drawingml/2006/main">
              <a:rPr lang="vi" sz="2200" b="1" dirty="0">
                <a:latin typeface="+mn-lt"/>
              </a:rPr>
              <a:t>liên kết ảo hóa: </a:t>
            </a:r>
            <a:r xmlns:a="http://schemas.openxmlformats.org/drawingml/2006/main">
              <a:rPr lang="vi" sz="2200" b="1" dirty="0" smtClean="0">
                <a:latin typeface="+mn-lt"/>
              </a:rPr>
              <a:t>M</a:t>
            </a:r>
            <a:r xmlns:a="http://schemas.openxmlformats.org/drawingml/2006/main">
              <a:rPr lang="vi" sz="100" b="1" dirty="0" smtClean="0">
                <a:latin typeface="+mn-lt"/>
              </a:rPr>
              <a:t> </a:t>
            </a:r>
            <a:r xmlns:a="http://schemas.openxmlformats.org/drawingml/2006/main">
              <a:rPr lang="vi" sz="2200" b="1" dirty="0" smtClean="0">
                <a:latin typeface="+mn-lt"/>
              </a:rPr>
              <a:t>P</a:t>
            </a:r>
            <a:r xmlns:a="http://schemas.openxmlformats.org/drawingml/2006/main">
              <a:rPr lang="vi" sz="100" b="1" dirty="0" smtClean="0">
                <a:latin typeface="+mn-lt"/>
              </a:rPr>
              <a:t> </a:t>
            </a:r>
            <a:r xmlns:a="http://schemas.openxmlformats.org/drawingml/2006/main">
              <a:rPr lang="vi" sz="2200" b="1" dirty="0" smtClean="0">
                <a:latin typeface="+mn-lt"/>
              </a:rPr>
              <a:t>L</a:t>
            </a:r>
            <a:r xmlns:a="http://schemas.openxmlformats.org/drawingml/2006/main">
              <a:rPr lang="vi" sz="100" b="1" dirty="0" smtClean="0">
                <a:latin typeface="+mn-lt"/>
              </a:rPr>
              <a:t> </a:t>
            </a:r>
            <a:r xmlns:a="http://schemas.openxmlformats.org/drawingml/2006/main">
              <a:rPr lang="vi" sz="2200" b="1" dirty="0" smtClean="0">
                <a:latin typeface="+mn-lt"/>
              </a:rPr>
              <a:t>S</a:t>
            </a:r>
            <a:endParaRPr xmlns:a="http://schemas.openxmlformats.org/drawingml/2006/main" lang="en-US" sz="2200" b="1"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28178305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xmlns:a="http://schemas.openxmlformats.org/drawingml/2006/main">
              <a:rPr lang="vi" dirty="0"/>
              <a:t>Chuyển mạch nhãn đa giao thức (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S </a:t>
            </a:r>
            <a:r xmlns:a="http://schemas.openxmlformats.org/drawingml/2006/main">
              <a:rPr lang="vi" dirty="0"/>
              <a:t>)</a:t>
            </a:r>
          </a:p>
        </p:txBody>
      </p:sp>
      <p:sp>
        <p:nvSpPr>
          <p:cNvPr id="7" name="Text Placeholder 6"/>
          <p:cNvSpPr>
            <a:spLocks noGrp="1"/>
          </p:cNvSpPr>
          <p:nvPr>
            <p:ph type="body" idx="1"/>
          </p:nvPr>
        </p:nvSpPr>
        <p:spPr>
          <a:xfrm>
            <a:off x="457200" y="1600201"/>
            <a:ext cx="8229600" cy="2514600"/>
          </a:xfrm>
        </p:spPr>
        <p:txBody>
          <a:bodyPr/>
          <a:lstStyle/>
          <a:p>
            <a:pPr xmlns:a="http://schemas.openxmlformats.org/drawingml/2006/main">
              <a:defRPr/>
            </a:pPr>
            <a:r xmlns:a="http://schemas.openxmlformats.org/drawingml/2006/main">
              <a:rPr lang="vi" dirty="0"/>
              <a:t>mục tiêu ban đầu: tốc độ cao </a:t>
            </a:r>
            <a:r xmlns:a="http://schemas.openxmlformats.org/drawingml/2006/main">
              <a:rPr lang="vi" dirty="0" smtClean="0"/>
              <a:t>tôi</a:t>
            </a:r>
            <a:r xmlns:a="http://schemas.openxmlformats.org/drawingml/2006/main">
              <a:rPr lang="vi" sz="100" dirty="0" smtClean="0"/>
              <a:t> Chuyển tiếp </a:t>
            </a:r>
            <a:r xmlns:a="http://schemas.openxmlformats.org/drawingml/2006/main">
              <a:rPr lang="vi" dirty="0" smtClean="0"/>
              <a:t>P </a:t>
            </a:r>
            <a:r xmlns:a="http://schemas.openxmlformats.org/drawingml/2006/main">
              <a:rPr lang="vi" dirty="0"/>
              <a:t>sử dụng nhãn có độ dài cố định (thay vì </a:t>
            </a:r>
            <a:r xmlns:a="http://schemas.openxmlformats.org/drawingml/2006/main">
              <a:rPr lang="vi" dirty="0" smtClean="0"/>
              <a:t>I</a:t>
            </a:r>
            <a:r xmlns:a="http://schemas.openxmlformats.org/drawingml/2006/main">
              <a:rPr lang="vi" sz="100" dirty="0" smtClean="0"/>
              <a:t> </a:t>
            </a:r>
            <a:r xmlns:a="http://schemas.openxmlformats.org/drawingml/2006/main">
              <a:rPr lang="vi" dirty="0"/>
              <a:t>địa chỉ </a:t>
            </a:r>
            <a:r xmlns:a="http://schemas.openxmlformats.org/drawingml/2006/main">
              <a:rPr lang="vi" dirty="0" smtClean="0"/>
              <a:t>p </a:t>
            </a:r>
            <a:r xmlns:a="http://schemas.openxmlformats.org/drawingml/2006/main">
              <a:rPr lang="vi" dirty="0" smtClean="0"/>
              <a:t>)</a:t>
            </a:r>
            <a:endParaRPr xmlns:a="http://schemas.openxmlformats.org/drawingml/2006/main" lang="en-US" dirty="0"/>
          </a:p>
          <a:p>
            <a:pPr xmlns:a="http://schemas.openxmlformats.org/drawingml/2006/main" marL="741600" lvl="1" indent="-284400">
              <a:defRPr/>
            </a:pPr>
            <a:r xmlns:a="http://schemas.openxmlformats.org/drawingml/2006/main">
              <a:rPr lang="vi" dirty="0"/>
              <a:t>tra cứu nhanh bằng cách sử dụng mã định danh có độ dài cố định (chứ không phải so khớp tiền tố ngắn nhất)</a:t>
            </a:r>
          </a:p>
          <a:p>
            <a:pPr xmlns:a="http://schemas.openxmlformats.org/drawingml/2006/main" marL="741600" lvl="1" indent="-284400">
              <a:defRPr/>
            </a:pPr>
            <a:r xmlns:a="http://schemas.openxmlformats.org/drawingml/2006/main">
              <a:rPr lang="vi" dirty="0"/>
              <a:t>mượn ý tưởng từ Virtual Circuit ( </a:t>
            </a:r>
            <a:r xmlns:a="http://schemas.openxmlformats.org/drawingml/2006/main">
              <a:rPr lang="vi" dirty="0" smtClean="0"/>
              <a:t>V</a:t>
            </a:r>
            <a:r xmlns:a="http://schemas.openxmlformats.org/drawingml/2006/main">
              <a:rPr lang="vi" sz="100" dirty="0" smtClean="0"/>
              <a:t> </a:t>
            </a:r>
            <a:r xmlns:a="http://schemas.openxmlformats.org/drawingml/2006/main">
              <a:rPr lang="vi" dirty="0" smtClean="0"/>
              <a:t>C </a:t>
            </a:r>
            <a:r xmlns:a="http://schemas.openxmlformats.org/drawingml/2006/main">
              <a:rPr lang="vi" dirty="0"/>
              <a:t>) cách tiếp cận</a:t>
            </a:r>
          </a:p>
          <a:p>
            <a:pPr xmlns:a="http://schemas.openxmlformats.org/drawingml/2006/main" marL="741600" lvl="1" indent="-284400">
              <a:defRPr/>
            </a:pPr>
            <a:r xmlns:a="http://schemas.openxmlformats.org/drawingml/2006/main">
              <a:rPr lang="vi" dirty="0"/>
              <a:t>nhưng </a:t>
            </a:r>
            <a:r xmlns:a="http://schemas.openxmlformats.org/drawingml/2006/main">
              <a:rPr lang="vi" dirty="0" smtClean="0"/>
              <a:t>tôi</a:t>
            </a:r>
            <a:r xmlns:a="http://schemas.openxmlformats.org/drawingml/2006/main">
              <a:rPr lang="vi" sz="100" dirty="0" smtClean="0"/>
              <a:t> </a:t>
            </a:r>
            <a:r xmlns:a="http://schemas.openxmlformats.org/drawingml/2006/main">
              <a:rPr lang="vi" dirty="0" smtClean="0"/>
              <a:t>P </a:t>
            </a:r>
            <a:r xmlns:a="http://schemas.openxmlformats.org/drawingml/2006/main">
              <a:rPr lang="vi" dirty="0"/>
              <a:t>datagram vẫn giữ </a:t>
            </a:r>
            <a:r xmlns:a="http://schemas.openxmlformats.org/drawingml/2006/main">
              <a:rPr lang="vi" dirty="0" smtClean="0"/>
              <a:t>I</a:t>
            </a:r>
            <a:r xmlns:a="http://schemas.openxmlformats.org/drawingml/2006/main">
              <a:rPr lang="vi" sz="100" dirty="0" smtClean="0"/>
              <a:t> </a:t>
            </a:r>
            <a:r xmlns:a="http://schemas.openxmlformats.org/drawingml/2006/main">
              <a:rPr lang="vi" dirty="0"/>
              <a:t>Địa chỉ </a:t>
            </a:r>
            <a:r xmlns:a="http://schemas.openxmlformats.org/drawingml/2006/main">
              <a:rPr lang="vi" dirty="0" smtClean="0"/>
              <a:t>P </a:t>
            </a:r>
            <a:r xmlns:a="http://schemas.openxmlformats.org/drawingml/2006/main">
              <a:rPr lang="vi" dirty="0" smtClean="0"/>
              <a:t>!</a:t>
            </a:r>
            <a:endParaRPr xmlns:a="http://schemas.openxmlformats.org/drawingml/2006/main" lang="en-US" dirty="0"/>
          </a:p>
        </p:txBody>
      </p:sp>
      <p:pic>
        <p:nvPicPr>
          <p:cNvPr id="9" name="Picture 8" descr="A bar has 4 parts. The second part is expanded to another bar. Bar 1. 1, P P P or Ethernet header. 2, M P L S header. 3, I P header. 4, remainder of link layer frame. Bar 2, 4 parts. Each part has a number. Part 1, label, 20. Part 2, E x p, 3. Part 3, S, 1. Part 4, T T L,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4414850"/>
            <a:ext cx="6390970" cy="1838300"/>
          </a:xfrm>
          <a:prstGeom prst="rect">
            <a:avLst/>
          </a:prstGeom>
        </p:spPr>
      </p:pic>
    </p:spTree>
    <p:extLst>
      <p:ext uri="{BB962C8B-B14F-4D97-AF65-F5344CB8AC3E}">
        <p14:creationId xmlns:p14="http://schemas.microsoft.com/office/powerpoint/2010/main" val="21419983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a:t>Bộ định tuyến có khả năng </a:t>
            </a:r>
            <a:r xmlns:a="http://schemas.openxmlformats.org/drawingml/2006/main">
              <a:rPr lang="vi" dirty="0" smtClean="0"/>
              <a:t>S</a:t>
            </a:r>
          </a:p>
        </p:txBody>
      </p:sp>
      <p:sp>
        <p:nvSpPr>
          <p:cNvPr id="3" name="Text Placeholder 2"/>
          <p:cNvSpPr>
            <a:spLocks noGrp="1"/>
          </p:cNvSpPr>
          <p:nvPr>
            <p:ph type="body" idx="1"/>
          </p:nvPr>
        </p:nvSpPr>
        <p:spPr>
          <a:xfrm>
            <a:off x="457200" y="1600200"/>
            <a:ext cx="8229600" cy="4772025"/>
          </a:xfrm>
        </p:spPr>
        <p:txBody>
          <a:bodyPr/>
          <a:lstStyle/>
          <a:p>
            <a:pPr xmlns:a="http://schemas.openxmlformats.org/drawingml/2006/main">
              <a:defRPr/>
            </a:pPr>
            <a:r xmlns:a="http://schemas.openxmlformats.org/drawingml/2006/main">
              <a:rPr lang="vi" dirty="0"/>
              <a:t>còn gọi là bộ định tuyến chuyển mạch nhãn</a:t>
            </a:r>
          </a:p>
          <a:p>
            <a:pPr xmlns:a="http://schemas.openxmlformats.org/drawingml/2006/main">
              <a:defRPr/>
            </a:pPr>
            <a:r xmlns:a="http://schemas.openxmlformats.org/drawingml/2006/main">
              <a:rPr lang="vi" dirty="0"/>
              <a:t>chuyển tiếp các gói đến giao diện gửi đi chỉ dựa trên giá trị nhãn ( </a:t>
            </a:r>
            <a:r xmlns:a="http://schemas.openxmlformats.org/drawingml/2006/main">
              <a:rPr lang="vi" b="1" dirty="0" smtClean="0"/>
              <a:t>không </a:t>
            </a:r>
            <a:r xmlns:a="http://schemas.openxmlformats.org/drawingml/2006/main">
              <a:rPr lang="vi" b="1" dirty="0"/>
              <a:t>kiểm tra </a:t>
            </a:r>
            <a:r xmlns:a="http://schemas.openxmlformats.org/drawingml/2006/main">
              <a:rPr lang="vi" b="1" dirty="0" smtClean="0"/>
              <a:t>tôi</a:t>
            </a:r>
            <a:r xmlns:a="http://schemas.openxmlformats.org/drawingml/2006/main">
              <a:rPr lang="vi" sz="100" b="1" dirty="0" smtClean="0"/>
              <a:t> </a:t>
            </a:r>
            <a:r xmlns:a="http://schemas.openxmlformats.org/drawingml/2006/main">
              <a:rPr lang="vi" b="1" dirty="0"/>
              <a:t>địa chỉ </a:t>
            </a:r>
            <a:r xmlns:a="http://schemas.openxmlformats.org/drawingml/2006/main">
              <a:rPr lang="vi" b="1" dirty="0" smtClean="0"/>
              <a:t>p </a:t>
            </a:r>
            <a:r xmlns:a="http://schemas.openxmlformats.org/drawingml/2006/main">
              <a:rPr lang="vi" dirty="0"/>
              <a:t>)</a:t>
            </a:r>
          </a:p>
          <a:p>
            <a:pPr xmlns:a="http://schemas.openxmlformats.org/drawingml/2006/main" lvl="1">
              <a:defRPr/>
            </a:pP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a:t>Bảng chuyển tiếp </a:t>
            </a:r>
            <a:r xmlns:a="http://schemas.openxmlformats.org/drawingml/2006/main">
              <a:rPr lang="vi" dirty="0" smtClean="0"/>
              <a:t>S khác với </a:t>
            </a:r>
            <a:r xmlns:a="http://schemas.openxmlformats.org/drawingml/2006/main">
              <a:rPr lang="vi" dirty="0" smtClean="0"/>
              <a:t>I</a:t>
            </a:r>
            <a:r xmlns:a="http://schemas.openxmlformats.org/drawingml/2006/main">
              <a:rPr lang="vi" sz="100" dirty="0" smtClean="0"/>
              <a:t> </a:t>
            </a:r>
            <a:r xmlns:a="http://schemas.openxmlformats.org/drawingml/2006/main">
              <a:rPr lang="vi" dirty="0"/>
              <a:t>Bảng chuyển tiếp </a:t>
            </a:r>
            <a:r xmlns:a="http://schemas.openxmlformats.org/drawingml/2006/main">
              <a:rPr lang="vi" dirty="0" smtClean="0"/>
              <a:t>P</a:t>
            </a:r>
          </a:p>
          <a:p>
            <a:pPr xmlns:a="http://schemas.openxmlformats.org/drawingml/2006/main">
              <a:defRPr/>
            </a:pPr>
            <a:r xmlns:a="http://schemas.openxmlformats.org/drawingml/2006/main">
              <a:rPr lang="vi" b="1" dirty="0">
                <a:solidFill>
                  <a:schemeClr val="tx1"/>
                </a:solidFill>
              </a:rPr>
              <a:t>Uyển chuyển:</a:t>
            </a:r>
            <a:r xmlns:a="http://schemas.openxmlformats.org/drawingml/2006/main">
              <a:rPr lang="vi" b="1" dirty="0">
                <a:solidFill>
                  <a:srgbClr val="CC0000"/>
                </a:solidFill>
              </a:rPr>
              <a: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Các quyết định chuyển tiếp của </a:t>
            </a:r>
            <a:r xmlns:a="http://schemas.openxmlformats.org/drawingml/2006/main">
              <a:rPr lang="vi" dirty="0" smtClean="0"/>
              <a:t>S </a:t>
            </a:r>
            <a:r xmlns:a="http://schemas.openxmlformats.org/drawingml/2006/main">
              <a:rPr lang="vi" dirty="0"/>
              <a:t>có thể </a:t>
            </a:r>
            <a:r xmlns:a="http://schemas.openxmlformats.org/drawingml/2006/main">
              <a:rPr lang="vi" b="1" dirty="0"/>
              <a:t>khác </a:t>
            </a:r>
            <a:r xmlns:a="http://schemas.openxmlformats.org/drawingml/2006/main">
              <a:rPr lang="vi" dirty="0"/>
              <a:t>với các quyết định của </a:t>
            </a:r>
            <a:r xmlns:a="http://schemas.openxmlformats.org/drawingml/2006/main">
              <a:rPr lang="vi" dirty="0" smtClean="0"/>
              <a:t>I</a:t>
            </a:r>
            <a:r xmlns:a="http://schemas.openxmlformats.org/drawingml/2006/main">
              <a:rPr lang="vi" sz="100" dirty="0" smtClean="0"/>
              <a:t> </a:t>
            </a:r>
            <a:r xmlns:a="http://schemas.openxmlformats.org/drawingml/2006/main">
              <a:rPr lang="vi" dirty="0" smtClean="0"/>
              <a:t>P</a:t>
            </a:r>
            <a:endParaRPr xmlns:a="http://schemas.openxmlformats.org/drawingml/2006/main" lang="en-US" dirty="0"/>
          </a:p>
          <a:p>
            <a:pPr xmlns:a="http://schemas.openxmlformats.org/drawingml/2006/main" lvl="1">
              <a:defRPr/>
            </a:pPr>
            <a:r xmlns:a="http://schemas.openxmlformats.org/drawingml/2006/main">
              <a:rPr lang="vi" dirty="0"/>
              <a:t>sử dụng địa chỉ đích </a:t>
            </a:r>
            <a:r xmlns:a="http://schemas.openxmlformats.org/drawingml/2006/main">
              <a:rPr lang="vi" b="1" dirty="0"/>
              <a:t>và </a:t>
            </a:r>
            <a:r xmlns:a="http://schemas.openxmlformats.org/drawingml/2006/main">
              <a:rPr lang="vi" dirty="0"/>
              <a:t>nguồn để định tuyến các luồng đến cùng một đích khác nhau (kỹ thuật lưu lượng)</a:t>
            </a:r>
          </a:p>
          <a:p>
            <a:pPr xmlns:a="http://schemas.openxmlformats.org/drawingml/2006/main" lvl="1">
              <a:defRPr/>
            </a:pPr>
            <a:r xmlns:a="http://schemas.openxmlformats.org/drawingml/2006/main">
              <a:rPr lang="vi" dirty="0"/>
              <a:t>định tuyến lại luồng nhanh nếu liên kết bị lỗi: đường dẫn dự phòng được tính toán trước (hữu ích cho VoIP </a:t>
            </a:r>
            <a:r xmlns:a="http://schemas.openxmlformats.org/drawingml/2006/main">
              <a:rPr lang="vi" dirty="0" smtClean="0"/>
              <a:t>)</a:t>
            </a:r>
            <a:endParaRPr xmlns:a="http://schemas.openxmlformats.org/drawingml/2006/main" lang="en-US" dirty="0"/>
          </a:p>
        </p:txBody>
      </p:sp>
    </p:spTree>
    <p:extLst>
      <p:ext uri="{BB962C8B-B14F-4D97-AF65-F5344CB8AC3E}">
        <p14:creationId xmlns:p14="http://schemas.microsoft.com/office/powerpoint/2010/main" val="2673114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sz="3200" dirty="0"/>
              <a:t>Lớp liên kết </a:t>
            </a:r>
            <a:r xmlns:a="http://schemas.openxmlformats.org/drawingml/2006/main">
              <a:rPr lang="vi" sz="3200" dirty="0" smtClean="0"/>
              <a:t>được triển khai ở </a:t>
            </a:r>
            <a:r xmlns:a="http://schemas.openxmlformats.org/drawingml/2006/main">
              <a:rPr lang="vi" sz="3200" dirty="0"/>
              <a:t>đâu </a:t>
            </a:r>
            <a:r xmlns:a="http://schemas.openxmlformats.org/drawingml/2006/main">
              <a:rPr lang="vi" sz="3200" dirty="0" smtClean="0"/>
              <a:t>?</a:t>
            </a:r>
            <a:endParaRPr xmlns:a="http://schemas.openxmlformats.org/drawingml/2006/main" lang="en-IN" sz="2000" b="0" dirty="0"/>
          </a:p>
        </p:txBody>
      </p:sp>
      <p:sp>
        <p:nvSpPr>
          <p:cNvPr id="3" name="Text Placeholder 2"/>
          <p:cNvSpPr>
            <a:spLocks noGrp="1"/>
          </p:cNvSpPr>
          <p:nvPr>
            <p:ph type="body" idx="1"/>
          </p:nvPr>
        </p:nvSpPr>
        <p:spPr>
          <a:xfrm>
            <a:off x="457201" y="1600200"/>
            <a:ext cx="4210050" cy="4525963"/>
          </a:xfrm>
        </p:spPr>
        <p:txBody>
          <a:bodyPr/>
          <a:lstStyle/>
          <a:p>
            <a:pPr xmlns:a="http://schemas.openxmlformats.org/drawingml/2006/main">
              <a:defRPr/>
            </a:pPr>
            <a:r xmlns:a="http://schemas.openxmlformats.org/drawingml/2006/main">
              <a:rPr lang="vi" sz="2000" dirty="0"/>
              <a:t>trong mỗi và mọi máy chủ</a:t>
            </a:r>
          </a:p>
          <a:p>
            <a:pPr xmlns:a="http://schemas.openxmlformats.org/drawingml/2006/main">
              <a:defRPr/>
            </a:pPr>
            <a:r xmlns:a="http://schemas.openxmlformats.org/drawingml/2006/main">
              <a:rPr lang="vi" sz="2000" dirty="0"/>
              <a:t>lớp liên kết được triển khai trong </a:t>
            </a:r>
            <a:r xmlns:a="http://schemas.openxmlformats.org/drawingml/2006/main">
              <a:rPr lang="vi" altLang="en-US" sz="2000" dirty="0"/>
              <a:t>“ </a:t>
            </a:r>
            <a:r xmlns:a="http://schemas.openxmlformats.org/drawingml/2006/main">
              <a:rPr lang="vi" sz="2000" dirty="0"/>
              <a:t>bộ điều hợp </a:t>
            </a:r>
            <a:r xmlns:a="http://schemas.openxmlformats.org/drawingml/2006/main">
              <a:rPr lang="vi" altLang="en-US" sz="2000" dirty="0"/>
              <a:t>” </a:t>
            </a:r>
            <a:r xmlns:a="http://schemas.openxmlformats.org/drawingml/2006/main">
              <a:rPr lang="vi" sz="2000" dirty="0"/>
              <a:t>(còn gọi là </a:t>
            </a:r>
            <a:r xmlns:a="http://schemas.openxmlformats.org/drawingml/2006/main">
              <a:rPr lang="vi" sz="2000" b="1" dirty="0">
                <a:solidFill>
                  <a:schemeClr val="tx1"/>
                </a:solidFill>
              </a:rPr>
              <a:t>thẻ giao diện mạng</a:t>
            </a:r>
            <a:r xmlns:a="http://schemas.openxmlformats.org/drawingml/2006/main">
              <a:rPr lang="vi" sz="2000" dirty="0"/>
              <a:t> </a:t>
            </a:r>
            <a:r xmlns:a="http://schemas.openxmlformats.org/drawingml/2006/main">
              <a:rPr lang="vi" sz="2000" dirty="0" smtClean="0"/>
              <a:t>N</a:t>
            </a:r>
            <a:r xmlns:a="http://schemas.openxmlformats.org/drawingml/2006/main">
              <a:rPr lang="vi" sz="100" dirty="0" smtClean="0"/>
              <a:t> </a:t>
            </a:r>
            <a:r xmlns:a="http://schemas.openxmlformats.org/drawingml/2006/main">
              <a:rPr lang="vi" sz="2000" dirty="0" smtClean="0"/>
              <a:t>Tôi</a:t>
            </a:r>
            <a:r xmlns:a="http://schemas.openxmlformats.org/drawingml/2006/main">
              <a:rPr lang="vi" sz="100" dirty="0" smtClean="0"/>
              <a:t> </a:t>
            </a:r>
            <a:r xmlns:a="http://schemas.openxmlformats.org/drawingml/2006/main">
              <a:rPr lang="vi" sz="2000" dirty="0" smtClean="0"/>
              <a:t>C </a:t>
            </a:r>
            <a:r xmlns:a="http://schemas.openxmlformats.org/drawingml/2006/main">
              <a:rPr lang="vi" sz="2000" dirty="0"/>
              <a:t>) hoặc trên chip</a:t>
            </a:r>
          </a:p>
          <a:p>
            <a:pPr xmlns:a="http://schemas.openxmlformats.org/drawingml/2006/main" lvl="1">
              <a:defRPr/>
            </a:pPr>
            <a:r xmlns:a="http://schemas.openxmlformats.org/drawingml/2006/main">
              <a:rPr lang="vi" sz="2000" dirty="0"/>
              <a:t>Thẻ Ethernet, thẻ 802.11; Chip Ethernet</a:t>
            </a:r>
          </a:p>
          <a:p>
            <a:pPr xmlns:a="http://schemas.openxmlformats.org/drawingml/2006/main" lvl="1">
              <a:defRPr/>
            </a:pPr>
            <a:r xmlns:a="http://schemas.openxmlformats.org/drawingml/2006/main">
              <a:rPr lang="vi" sz="2000" dirty="0"/>
              <a:t>thực hiện liên kết, lớp vật lý</a:t>
            </a:r>
          </a:p>
          <a:p>
            <a:pPr xmlns:a="http://schemas.openxmlformats.org/drawingml/2006/main">
              <a:defRPr/>
            </a:pPr>
            <a:r xmlns:a="http://schemas.openxmlformats.org/drawingml/2006/main">
              <a:rPr lang="vi" sz="2000" dirty="0"/>
              <a:t>gắn vào các bus hệ thống của máy chủ</a:t>
            </a:r>
          </a:p>
          <a:p>
            <a:pPr xmlns:a="http://schemas.openxmlformats.org/drawingml/2006/main">
              <a:defRPr/>
            </a:pPr>
            <a:r xmlns:a="http://schemas.openxmlformats.org/drawingml/2006/main">
              <a:rPr lang="vi" sz="2000" dirty="0"/>
              <a:t>sự kết hợp của phần cứng, phần mềm, </a:t>
            </a:r>
            <a:r xmlns:a="http://schemas.openxmlformats.org/drawingml/2006/main">
              <a:rPr lang="vi" sz="2000" dirty="0" smtClean="0"/>
              <a:t>phần sụn</a:t>
            </a:r>
            <a:endParaRPr xmlns:a="http://schemas.openxmlformats.org/drawingml/2006/main" lang="en-US" sz="2000" dirty="0"/>
          </a:p>
        </p:txBody>
      </p:sp>
      <p:pic>
        <p:nvPicPr>
          <p:cNvPr id="4" name="Picture 3" descr="A diagram comes from a P C. At the center of the diagram, there is a horizontal line. 3 vertical lines connect 3 parts to this line, 2 above, and 1 below. The parts are labeled and some have portions of a table beside them. Horizontal line, host bus, for example, P C I. Part 1, above. C p u. A portion of a table has 4 rows. Application, transport, network, link. Part 2, below. This part has 2 sections, 1 atop the other. 1, controller. 2, physical. Below physical, transmission is written. A dotted box goes around these sections, network adapter card. A portion of a table beside part 2 has 2 rows. 1, link. 2, physical. The bottom of part 1, c p u, is connected to part 2 section 1, controller. Controller connects to the section below, physical. From physical, a double ended arrow points down. Part 3, above. Memory.  Above the diagram, there are 2 pictures. 1, an object with 3 prongs, beside a computer chip. 2, a computer chi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218" y="1677732"/>
            <a:ext cx="3240894" cy="4364303"/>
          </a:xfrm>
          <a:prstGeom prst="rect">
            <a:avLst/>
          </a:prstGeom>
        </p:spPr>
      </p:pic>
    </p:spTree>
    <p:extLst>
      <p:ext uri="{BB962C8B-B14F-4D97-AF65-F5344CB8AC3E}">
        <p14:creationId xmlns:p14="http://schemas.microsoft.com/office/powerpoint/2010/main" val="17402173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a:t>
            </a:r>
            <a:r xmlns:a="http://schemas.openxmlformats.org/drawingml/2006/main">
              <a:rPr lang="vi" sz="100" dirty="0"/>
              <a:t> </a:t>
            </a:r>
            <a:r xmlns:a="http://schemas.openxmlformats.org/drawingml/2006/main">
              <a:rPr lang="vi" dirty="0"/>
              <a:t>P</a:t>
            </a:r>
            <a:r xmlns:a="http://schemas.openxmlformats.org/drawingml/2006/main">
              <a:rPr lang="vi" sz="100" dirty="0"/>
              <a:t> </a:t>
            </a:r>
            <a:r xmlns:a="http://schemas.openxmlformats.org/drawingml/2006/main">
              <a:rPr lang="vi" dirty="0"/>
              <a:t>L</a:t>
            </a:r>
            <a:r xmlns:a="http://schemas.openxmlformats.org/drawingml/2006/main">
              <a:rPr lang="vi" sz="100" dirty="0"/>
              <a:t> </a:t>
            </a:r>
            <a:r xmlns:a="http://schemas.openxmlformats.org/drawingml/2006/main">
              <a:rPr lang="vi" dirty="0"/>
              <a:t>S so với tôi</a:t>
            </a:r>
            <a:r xmlns:a="http://schemas.openxmlformats.org/drawingml/2006/main">
              <a:rPr lang="vi" sz="100" dirty="0"/>
              <a:t> </a:t>
            </a:r>
            <a:r xmlns:a="http://schemas.openxmlformats.org/drawingml/2006/main">
              <a:rPr lang="vi" dirty="0"/>
              <a:t>Đường dẫn P </a:t>
            </a:r>
            <a:r xmlns:a="http://schemas.openxmlformats.org/drawingml/2006/main">
              <a:rPr lang="vi" sz="2000" b="0" dirty="0"/>
              <a:t>(1 trên 2)</a:t>
            </a:r>
            <a:endParaRPr xmlns:a="http://schemas.openxmlformats.org/drawingml/2006/main" lang="en-IN" sz="2000" b="0" dirty="0"/>
          </a:p>
        </p:txBody>
      </p:sp>
      <p:pic>
        <p:nvPicPr>
          <p:cNvPr id="5" name="Picture 4" descr="A series of 6 routers are connected. I P only routers 5 and 6 are connected to M P L S router 4. R 4 links to 2 routers. Right, R 3. Below, R 2. R 3 has 2 wires. 1 goes right, line D. 1 goes below, another router. R 2 connects to the same router. This router goes right, line A. An arrow starts at both R 6 and R 5, travels to R 4, R 2, the end router, line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04" y="2003791"/>
            <a:ext cx="4406293" cy="1745519"/>
          </a:xfrm>
          <a:prstGeom prst="rect">
            <a:avLst/>
          </a:prstGeom>
        </p:spPr>
      </p:pic>
      <p:pic>
        <p:nvPicPr>
          <p:cNvPr id="6" name="Picture 5" descr="An I P rou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338" y="2767138"/>
            <a:ext cx="2228273" cy="565727"/>
          </a:xfrm>
          <a:prstGeom prst="rect">
            <a:avLst/>
          </a:prstGeom>
        </p:spPr>
      </p:pic>
      <p:sp>
        <p:nvSpPr>
          <p:cNvPr id="4" name="Text Placeholder 3"/>
          <p:cNvSpPr>
            <a:spLocks noGrp="1"/>
          </p:cNvSpPr>
          <p:nvPr>
            <p:ph type="body" idx="1"/>
          </p:nvPr>
        </p:nvSpPr>
        <p:spPr>
          <a:xfrm>
            <a:off x="457200" y="4787354"/>
            <a:ext cx="8296275" cy="885824"/>
          </a:xfrm>
        </p:spPr>
        <p:txBody>
          <a:bodyPr/>
          <a:lstStyle/>
          <a:p>
            <a:r xmlns:a="http://schemas.openxmlformats.org/drawingml/2006/main">
              <a:rPr lang="vi" sz="2400" b="1" dirty="0" smtClean="0">
                <a:solidFill>
                  <a:schemeClr val="tx1"/>
                </a:solidFill>
                <a:latin typeface="+mn-lt"/>
              </a:rPr>
              <a:t>Tôi</a:t>
            </a:r>
            <a:r xmlns:a="http://schemas.openxmlformats.org/drawingml/2006/main">
              <a:rPr lang="vi" sz="100" b="1" dirty="0" smtClean="0">
                <a:solidFill>
                  <a:schemeClr val="tx1"/>
                </a:solidFill>
                <a:latin typeface="+mn-lt"/>
              </a:rPr>
              <a:t> </a:t>
            </a:r>
            <a:r xmlns:a="http://schemas.openxmlformats.org/drawingml/2006/main">
              <a:rPr lang="vi" sz="2400" b="1" dirty="0">
                <a:solidFill>
                  <a:schemeClr val="tx1"/>
                </a:solidFill>
                <a:latin typeface="+mn-lt"/>
              </a:rPr>
              <a:t>Định tuyến </a:t>
            </a:r>
            <a:r xmlns:a="http://schemas.openxmlformats.org/drawingml/2006/main">
              <a:rPr lang="vi" sz="2400" b="1" dirty="0" smtClean="0">
                <a:solidFill>
                  <a:schemeClr val="tx1"/>
                </a:solidFill>
                <a:latin typeface="+mn-lt"/>
              </a:rPr>
              <a:t>P :</a:t>
            </a:r>
            <a:r xmlns:a="http://schemas.openxmlformats.org/drawingml/2006/main">
              <a:rPr lang="vi" sz="2400" dirty="0">
                <a:solidFill>
                  <a:srgbClr val="CC0000"/>
                </a:solidFill>
                <a:latin typeface="+mn-lt"/>
              </a:rPr>
              <a:t> </a:t>
            </a:r>
            <a:r xmlns:a="http://schemas.openxmlformats.org/drawingml/2006/main">
              <a:rPr lang="vi" sz="2400" dirty="0">
                <a:solidFill>
                  <a:srgbClr val="000000"/>
                </a:solidFill>
                <a:latin typeface="+mn-lt"/>
              </a:rPr>
              <a:t>đường dẫn đến đích được xác định bởi địa chỉ đích </a:t>
            </a:r>
            <a:r xmlns:a="http://schemas.openxmlformats.org/drawingml/2006/main">
              <a:rPr lang="vi" sz="2400" dirty="0" smtClean="0">
                <a:solidFill>
                  <a:srgbClr val="000000"/>
                </a:solidFill>
                <a:latin typeface="+mn-lt"/>
              </a:rPr>
              <a:t>một mình</a:t>
            </a:r>
            <a:endParaRPr xmlns:a="http://schemas.openxmlformats.org/drawingml/2006/main" lang="en-US" sz="2400" dirty="0">
              <a:solidFill>
                <a:srgbClr val="000000"/>
              </a:solidFill>
              <a:latin typeface="+mn-lt"/>
            </a:endParaRPr>
          </a:p>
        </p:txBody>
      </p:sp>
    </p:spTree>
    <p:extLst>
      <p:ext uri="{BB962C8B-B14F-4D97-AF65-F5344CB8AC3E}">
        <p14:creationId xmlns:p14="http://schemas.microsoft.com/office/powerpoint/2010/main" val="31316614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a:t>
            </a:r>
            <a:r xmlns:a="http://schemas.openxmlformats.org/drawingml/2006/main">
              <a:rPr lang="vi" sz="100" dirty="0"/>
              <a:t> </a:t>
            </a:r>
            <a:r xmlns:a="http://schemas.openxmlformats.org/drawingml/2006/main">
              <a:rPr lang="vi" dirty="0"/>
              <a:t>P</a:t>
            </a:r>
            <a:r xmlns:a="http://schemas.openxmlformats.org/drawingml/2006/main">
              <a:rPr lang="vi" sz="100" dirty="0"/>
              <a:t> </a:t>
            </a:r>
            <a:r xmlns:a="http://schemas.openxmlformats.org/drawingml/2006/main">
              <a:rPr lang="vi" dirty="0"/>
              <a:t>L</a:t>
            </a:r>
            <a:r xmlns:a="http://schemas.openxmlformats.org/drawingml/2006/main">
              <a:rPr lang="vi" sz="100" dirty="0"/>
              <a:t> </a:t>
            </a:r>
            <a:r xmlns:a="http://schemas.openxmlformats.org/drawingml/2006/main">
              <a:rPr lang="vi" dirty="0"/>
              <a:t>S so với tôi</a:t>
            </a:r>
            <a:r xmlns:a="http://schemas.openxmlformats.org/drawingml/2006/main">
              <a:rPr lang="vi" sz="100" dirty="0"/>
              <a:t> </a:t>
            </a:r>
            <a:r xmlns:a="http://schemas.openxmlformats.org/drawingml/2006/main">
              <a:rPr lang="vi" dirty="0"/>
              <a:t>Đường dẫn P </a:t>
            </a:r>
            <a:r xmlns:a="http://schemas.openxmlformats.org/drawingml/2006/main">
              <a:rPr lang="vi" sz="2000" b="0" dirty="0" smtClean="0"/>
              <a:t>(2 </a:t>
            </a:r>
            <a:r xmlns:a="http://schemas.openxmlformats.org/drawingml/2006/main">
              <a:rPr lang="vi" sz="2000" b="0" dirty="0"/>
              <a:t>trên 2)</a:t>
            </a:r>
            <a:endParaRPr xmlns:a="http://schemas.openxmlformats.org/drawingml/2006/main" lang="en-IN" sz="2000" b="0" dirty="0"/>
          </a:p>
        </p:txBody>
      </p:sp>
      <p:pic>
        <p:nvPicPr>
          <p:cNvPr id="6" name="Picture 5" descr="A series of 6 routers are connected. I P only routers 5 and 6 are connected to M P L S router 4. The remaining routers are M P L S and I P routers. Both routers link to R 4. R 4 links to 2 routers. Right, R 3. Below, R 2. R 3 has 2 wires. 1 goes right, line D. 1 goes below, another router. R 2 connects to the same router. This router goes right, line A. An arrow starts at both R 6 and R 5, travels to R 4, R 2, the end router, line A. Just after R 4, the arrows are circled."/>
          <p:cNvPicPr>
            <a:picLocks noChangeAspect="1"/>
          </p:cNvPicPr>
          <p:nvPr/>
        </p:nvPicPr>
        <p:blipFill>
          <a:blip r:embed="rId2"/>
          <a:stretch>
            <a:fillRect/>
          </a:stretch>
        </p:blipFill>
        <p:spPr>
          <a:xfrm>
            <a:off x="1354316" y="1687995"/>
            <a:ext cx="5998984" cy="1963082"/>
          </a:xfrm>
          <a:prstGeom prst="rect">
            <a:avLst/>
          </a:prstGeom>
        </p:spPr>
      </p:pic>
      <p:sp>
        <p:nvSpPr>
          <p:cNvPr id="5" name="Content Placeholder 4"/>
          <p:cNvSpPr>
            <a:spLocks noGrp="1"/>
          </p:cNvSpPr>
          <p:nvPr>
            <p:ph idx="13"/>
          </p:nvPr>
        </p:nvSpPr>
        <p:spPr>
          <a:xfrm>
            <a:off x="457200" y="3968886"/>
            <a:ext cx="4876800" cy="2006464"/>
          </a:xfrm>
        </p:spPr>
        <p:txBody>
          <a:bodyPr/>
          <a:lstStyle/>
          <a:p>
            <a:pPr xmlns:a="http://schemas.openxmlformats.org/drawingml/2006/main" indent="-255600"/>
            <a:r xmlns:a="http://schemas.openxmlformats.org/drawingml/2006/main">
              <a:rPr lang="vi" sz="1800" b="1" dirty="0" smtClean="0">
                <a:solidFill>
                  <a:schemeClr val="tx1"/>
                </a:solidFill>
                <a:latin typeface="+mn-lt"/>
              </a:rPr>
              <a:t>Tôi</a:t>
            </a:r>
            <a:r xmlns:a="http://schemas.openxmlformats.org/drawingml/2006/main">
              <a:rPr lang="vi" sz="100" b="1" dirty="0" smtClean="0">
                <a:solidFill>
                  <a:schemeClr val="tx1"/>
                </a:solidFill>
                <a:latin typeface="+mn-lt"/>
              </a:rPr>
              <a:t> Định tuyến </a:t>
            </a:r>
            <a:r xmlns:a="http://schemas.openxmlformats.org/drawingml/2006/main">
              <a:rPr lang="vi" sz="1800" b="1" dirty="0" smtClean="0">
                <a:solidFill>
                  <a:schemeClr val="tx1"/>
                </a:solidFill>
                <a:latin typeface="+mn-lt"/>
              </a:rPr>
              <a:t>P </a:t>
            </a:r>
            <a:r xmlns:a="http://schemas.openxmlformats.org/drawingml/2006/main">
              <a:rPr lang="vi" sz="1800" b="1" dirty="0">
                <a:solidFill>
                  <a:schemeClr val="tx1"/>
                </a:solidFill>
                <a:latin typeface="+mn-lt"/>
              </a:rPr>
              <a:t>: </a:t>
            </a:r>
            <a:r xmlns:a="http://schemas.openxmlformats.org/drawingml/2006/main">
              <a:rPr lang="vi" sz="1800" dirty="0">
                <a:solidFill>
                  <a:srgbClr val="000000"/>
                </a:solidFill>
                <a:latin typeface="+mn-lt"/>
              </a:rPr>
              <a:t>đường dẫn đến đích được xác định bởi </a:t>
            </a:r>
            <a:r xmlns:a="http://schemas.openxmlformats.org/drawingml/2006/main">
              <a:rPr lang="vi" sz="1800" dirty="0" smtClean="0">
                <a:solidFill>
                  <a:srgbClr val="000000"/>
                </a:solidFill>
                <a:latin typeface="+mn-lt"/>
              </a:rPr>
              <a:t>một mình địa chỉ đích</a:t>
            </a:r>
          </a:p>
          <a:p>
            <a:pPr xmlns:a="http://schemas.openxmlformats.org/drawingml/2006/main" indent="-255600"/>
            <a:r xmlns:a="http://schemas.openxmlformats.org/drawingml/2006/main">
              <a:rPr lang="vi" sz="1800" b="1" dirty="0" smtClean="0">
                <a:solidFill>
                  <a:schemeClr val="tx1"/>
                </a:solidFill>
                <a:latin typeface="+mn-lt"/>
              </a:rPr>
              <a:t>m</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L</a:t>
            </a:r>
            <a:r xmlns:a="http://schemas.openxmlformats.org/drawingml/2006/main">
              <a:rPr lang="vi" sz="100" b="1" dirty="0" smtClean="0">
                <a:solidFill>
                  <a:schemeClr val="tx1"/>
                </a:solidFill>
                <a:latin typeface="+mn-lt"/>
              </a:rPr>
              <a:t> Định tuyến </a:t>
            </a:r>
            <a:r xmlns:a="http://schemas.openxmlformats.org/drawingml/2006/main">
              <a:rPr lang="vi" sz="1800" b="1" dirty="0" smtClean="0">
                <a:solidFill>
                  <a:schemeClr val="tx1"/>
                </a:solidFill>
                <a:latin typeface="+mn-lt"/>
              </a:rPr>
              <a:t>S </a:t>
            </a:r>
            <a:r xmlns:a="http://schemas.openxmlformats.org/drawingml/2006/main">
              <a:rPr lang="vi" sz="1800" b="1" dirty="0">
                <a:solidFill>
                  <a:schemeClr val="tx1"/>
                </a:solidFill>
                <a:latin typeface="+mn-lt"/>
              </a:rPr>
              <a:t>: </a:t>
            </a:r>
            <a:r xmlns:a="http://schemas.openxmlformats.org/drawingml/2006/main">
              <a:rPr lang="vi" sz="1800" dirty="0">
                <a:solidFill>
                  <a:srgbClr val="000000"/>
                </a:solidFill>
                <a:latin typeface="+mn-lt"/>
              </a:rPr>
              <a:t>đường dẫn đến đích có thể dựa trên địa chỉ nguồn và đích</a:t>
            </a:r>
          </a:p>
          <a:p>
            <a:pPr xmlns:a="http://schemas.openxmlformats.org/drawingml/2006/main" lvl="1" indent="-285750">
              <a:buClr>
                <a:schemeClr val="tx2"/>
              </a:buClr>
              <a:buFont typeface="Arial" panose="020B0604020202020204" pitchFamily="34" charset="0"/>
              <a:buChar char="–"/>
            </a:pPr>
            <a:r xmlns:a="http://schemas.openxmlformats.org/drawingml/2006/main">
              <a:rPr lang="vi" sz="1800" b="1" dirty="0">
                <a:solidFill>
                  <a:schemeClr val="tx1"/>
                </a:solidFill>
                <a:latin typeface="+mn-lt"/>
              </a:rPr>
              <a:t>định tuyến lại nhanh: </a:t>
            </a:r>
            <a:r xmlns:a="http://schemas.openxmlformats.org/drawingml/2006/main">
              <a:rPr lang="vi" sz="1800" dirty="0">
                <a:solidFill>
                  <a:srgbClr val="000000"/>
                </a:solidFill>
                <a:latin typeface="+mn-lt"/>
              </a:rPr>
              <a:t>tính toán trước các tuyến dự phòng trong trường hợp </a:t>
            </a:r>
            <a:r xmlns:a="http://schemas.openxmlformats.org/drawingml/2006/main">
              <a:rPr lang="vi" sz="1800" dirty="0" smtClean="0">
                <a:solidFill>
                  <a:srgbClr val="000000"/>
                </a:solidFill>
                <a:latin typeface="+mn-lt"/>
              </a:rPr>
              <a:t>lỗi liên kết</a:t>
            </a:r>
            <a:endParaRPr xmlns:a="http://schemas.openxmlformats.org/drawingml/2006/main" lang="en-US" sz="1800" dirty="0">
              <a:solidFill>
                <a:srgbClr val="000000"/>
              </a:solidFill>
              <a:latin typeface="+mn-lt"/>
            </a:endParaRPr>
          </a:p>
        </p:txBody>
      </p:sp>
      <p:pic>
        <p:nvPicPr>
          <p:cNvPr id="3" name="Picture 2" descr="An I P only router."/>
          <p:cNvPicPr>
            <a:picLocks noChangeAspect="1"/>
          </p:cNvPicPr>
          <p:nvPr/>
        </p:nvPicPr>
        <p:blipFill>
          <a:blip r:embed="rId3"/>
          <a:stretch>
            <a:fillRect/>
          </a:stretch>
        </p:blipFill>
        <p:spPr>
          <a:xfrm>
            <a:off x="5774208" y="3952854"/>
            <a:ext cx="2645893" cy="725487"/>
          </a:xfrm>
          <a:prstGeom prst="rect">
            <a:avLst/>
          </a:prstGeom>
        </p:spPr>
      </p:pic>
      <p:pic>
        <p:nvPicPr>
          <p:cNvPr id="8" name="Picture 7" descr="An M P L S and I P router."/>
          <p:cNvPicPr>
            <a:picLocks noChangeAspect="1"/>
          </p:cNvPicPr>
          <p:nvPr/>
        </p:nvPicPr>
        <p:blipFill>
          <a:blip r:embed="rId4"/>
          <a:stretch>
            <a:fillRect/>
          </a:stretch>
        </p:blipFill>
        <p:spPr>
          <a:xfrm>
            <a:off x="5774208" y="5079574"/>
            <a:ext cx="2609314" cy="957155"/>
          </a:xfrm>
          <a:prstGeom prst="rect">
            <a:avLst/>
          </a:prstGeom>
        </p:spPr>
      </p:pic>
    </p:spTree>
    <p:extLst>
      <p:ext uri="{BB962C8B-B14F-4D97-AF65-F5344CB8AC3E}">
        <p14:creationId xmlns:p14="http://schemas.microsoft.com/office/powerpoint/2010/main" val="8390278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a:t>Tín hiệu </a:t>
            </a:r>
            <a:r xmlns:a="http://schemas.openxmlformats.org/drawingml/2006/main">
              <a:rPr lang="vi" dirty="0" smtClean="0"/>
              <a:t>S</a:t>
            </a:r>
          </a:p>
        </p:txBody>
      </p:sp>
      <p:sp>
        <p:nvSpPr>
          <p:cNvPr id="8" name="Text Placeholder 7"/>
          <p:cNvSpPr>
            <a:spLocks noGrp="1"/>
          </p:cNvSpPr>
          <p:nvPr>
            <p:ph type="body" idx="1"/>
          </p:nvPr>
        </p:nvSpPr>
        <p:spPr>
          <a:xfrm>
            <a:off x="457200" y="1600201"/>
            <a:ext cx="8229600" cy="2066924"/>
          </a:xfrm>
        </p:spPr>
        <p:txBody>
          <a:bodyPr/>
          <a:lstStyle/>
          <a:p>
            <a:pPr xmlns:a="http://schemas.openxmlformats.org/drawingml/2006/main">
              <a:defRPr/>
            </a:pPr>
            <a:r xmlns:a="http://schemas.openxmlformats.org/drawingml/2006/main">
              <a:rPr lang="vi" sz="2200" dirty="0"/>
              <a:t>sửa đổi </a:t>
            </a:r>
            <a:r xmlns:a="http://schemas.openxmlformats.org/drawingml/2006/main">
              <a:rPr lang="vi" sz="2200" dirty="0" smtClean="0"/>
              <a:t>O</a:t>
            </a:r>
            <a:r xmlns:a="http://schemas.openxmlformats.org/drawingml/2006/main">
              <a:rPr lang="vi" sz="100" dirty="0" smtClean="0"/>
              <a:t> </a:t>
            </a:r>
            <a:r xmlns:a="http://schemas.openxmlformats.org/drawingml/2006/main">
              <a:rPr lang="vi" sz="2200" dirty="0" smtClean="0"/>
              <a:t>S</a:t>
            </a:r>
            <a:r xmlns:a="http://schemas.openxmlformats.org/drawingml/2006/main">
              <a:rPr lang="vi" sz="100" dirty="0" smtClean="0"/>
              <a:t> </a:t>
            </a:r>
            <a:r xmlns:a="http://schemas.openxmlformats.org/drawingml/2006/main">
              <a:rPr lang="vi" sz="2200" dirty="0" smtClean="0"/>
              <a:t>P</a:t>
            </a:r>
            <a:r xmlns:a="http://schemas.openxmlformats.org/drawingml/2006/main">
              <a:rPr lang="vi" sz="100" dirty="0" smtClean="0"/>
              <a:t> </a:t>
            </a:r>
            <a:r xmlns:a="http://schemas.openxmlformats.org/drawingml/2006/main">
              <a:rPr lang="vi" sz="2200" dirty="0" smtClean="0"/>
              <a:t>F </a:t>
            </a:r>
            <a:r xmlns:a="http://schemas.openxmlformats.org/drawingml/2006/main">
              <a:rPr lang="vi" sz="2200" dirty="0"/>
              <a:t>, </a:t>
            </a:r>
            <a:r xmlns:a="http://schemas.openxmlformats.org/drawingml/2006/main">
              <a:rPr lang="vi" sz="2200" dirty="0" smtClean="0"/>
              <a:t>tôi</a:t>
            </a:r>
            <a:r xmlns:a="http://schemas.openxmlformats.org/drawingml/2006/main">
              <a:rPr lang="vi" sz="100" dirty="0" smtClean="0"/>
              <a:t> </a:t>
            </a:r>
            <a:r xmlns:a="http://schemas.openxmlformats.org/drawingml/2006/main">
              <a:rPr lang="vi" sz="2200" dirty="0" smtClean="0"/>
              <a:t>SI</a:t>
            </a:r>
            <a:r xmlns:a="http://schemas.openxmlformats.org/drawingml/2006/main">
              <a:rPr lang="vi" sz="100" dirty="0" smtClean="0"/>
              <a:t> </a:t>
            </a:r>
            <a:r xmlns:a="http://schemas.openxmlformats.org/drawingml/2006/main">
              <a:rPr lang="vi" sz="2200" dirty="0"/>
              <a:t>Các giao thức tràn trạng thái liên kết </a:t>
            </a:r>
            <a:r xmlns:a="http://schemas.openxmlformats.org/drawingml/2006/main">
              <a:rPr lang="vi" sz="2200" dirty="0" smtClean="0"/>
              <a:t>S để mang thông tin được sử dụng bởi </a:t>
            </a:r>
            <a:r xmlns:a="http://schemas.openxmlformats.org/drawingml/2006/main">
              <a:rPr lang="vi" sz="2200" dirty="0" smtClean="0"/>
              <a:t>M</a:t>
            </a:r>
            <a:r xmlns:a="http://schemas.openxmlformats.org/drawingml/2006/main">
              <a:rPr lang="vi" sz="100" dirty="0" smtClean="0"/>
              <a:t> </a:t>
            </a:r>
            <a:r xmlns:a="http://schemas.openxmlformats.org/drawingml/2006/main">
              <a:rPr lang="vi" sz="2200" dirty="0" smtClean="0"/>
              <a:t>P</a:t>
            </a:r>
            <a:r xmlns:a="http://schemas.openxmlformats.org/drawingml/2006/main">
              <a:rPr lang="vi" sz="100" dirty="0" smtClean="0"/>
              <a:t> </a:t>
            </a:r>
            <a:r xmlns:a="http://schemas.openxmlformats.org/drawingml/2006/main">
              <a:rPr lang="vi" sz="2200" dirty="0" smtClean="0"/>
              <a:t>L</a:t>
            </a:r>
            <a:r xmlns:a="http://schemas.openxmlformats.org/drawingml/2006/main">
              <a:rPr lang="vi" sz="100" dirty="0" smtClean="0"/>
              <a:t> </a:t>
            </a:r>
            <a:r xmlns:a="http://schemas.openxmlformats.org/drawingml/2006/main">
              <a:rPr lang="vi" sz="2200" dirty="0"/>
              <a:t>Định tuyến </a:t>
            </a:r>
            <a:r xmlns:a="http://schemas.openxmlformats.org/drawingml/2006/main">
              <a:rPr lang="vi" sz="2200" dirty="0" smtClean="0"/>
              <a:t>S </a:t>
            </a:r>
            <a:r xmlns:a="http://schemas.openxmlformats.org/drawingml/2006/main">
              <a:rPr lang="vi" sz="2200" dirty="0" smtClean="0"/>
              <a:t>,</a:t>
            </a:r>
            <a:endParaRPr xmlns:a="http://schemas.openxmlformats.org/drawingml/2006/main" lang="en-US" sz="2200" dirty="0"/>
          </a:p>
          <a:p>
            <a:pPr xmlns:a="http://schemas.openxmlformats.org/drawingml/2006/main" lvl="1">
              <a:defRPr/>
            </a:pPr>
            <a:r xmlns:a="http://schemas.openxmlformats.org/drawingml/2006/main">
              <a:rPr lang="vi" sz="2200" dirty="0"/>
              <a:t>ví dụ: băng thông liên kết, lượng </a:t>
            </a:r>
            <a:r xmlns:a="http://schemas.openxmlformats.org/drawingml/2006/main">
              <a:rPr lang="vi" sz="2200" dirty="0"/>
              <a:t>băng thông liên kết </a:t>
            </a:r>
            <a:r xmlns:a="http://schemas.openxmlformats.org/drawingml/2006/main">
              <a:rPr lang="vi" sz="2200" dirty="0" smtClean="0"/>
              <a:t>“dành riêng”</a:t>
            </a:r>
          </a:p>
          <a:p>
            <a:r xmlns:a="http://schemas.openxmlformats.org/drawingml/2006/main">
              <a:rPr lang="vi" sz="2200" dirty="0">
                <a:solidFill>
                  <a:srgbClr val="000000"/>
                </a:solidFill>
              </a:rPr>
              <a:t>mục </a:t>
            </a:r>
            <a:r xmlns:a="http://schemas.openxmlformats.org/drawingml/2006/main">
              <a:rPr lang="vi" sz="2200" dirty="0" smtClean="0">
                <a:solidFill>
                  <a:srgbClr val="000000"/>
                </a:solidFill>
              </a:rPr>
              <a:t>M</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P</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L</a:t>
            </a:r>
            <a:r xmlns:a="http://schemas.openxmlformats.org/drawingml/2006/main">
              <a:rPr lang="vi" sz="100" dirty="0" smtClean="0">
                <a:solidFill>
                  <a:srgbClr val="000000"/>
                </a:solidFill>
              </a:rPr>
              <a:t> Bộ </a:t>
            </a:r>
            <a:r xmlns:a="http://schemas.openxmlformats.org/drawingml/2006/main">
              <a:rPr lang="vi" sz="2200" dirty="0">
                <a:solidFill>
                  <a:srgbClr val="000000"/>
                </a:solidFill>
              </a:rPr>
              <a:t>định tuyến </a:t>
            </a:r>
            <a:r xmlns:a="http://schemas.openxmlformats.org/drawingml/2006/main">
              <a:rPr lang="vi" sz="2200" dirty="0" smtClean="0">
                <a:solidFill>
                  <a:srgbClr val="000000"/>
                </a:solidFill>
              </a:rPr>
              <a:t>S sử dụng </a:t>
            </a:r>
            <a:r xmlns:a="http://schemas.openxmlformats.org/drawingml/2006/main">
              <a:rPr lang="vi" sz="2200" dirty="0" smtClean="0">
                <a:solidFill>
                  <a:srgbClr val="000000"/>
                </a:solidFill>
              </a:rPr>
              <a:t>R</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S</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V</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P</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t</a:t>
            </a:r>
            <a:r xmlns:a="http://schemas.openxmlformats.org/drawingml/2006/main">
              <a:rPr lang="vi" sz="100" dirty="0" smtClean="0">
                <a:solidFill>
                  <a:srgbClr val="000000"/>
                </a:solidFill>
              </a:rPr>
              <a:t> Giao thức báo hiệu </a:t>
            </a:r>
            <a:r xmlns:a="http://schemas.openxmlformats.org/drawingml/2006/main">
              <a:rPr lang="vi" sz="2200" dirty="0" smtClean="0">
                <a:solidFill>
                  <a:srgbClr val="000000"/>
                </a:solidFill>
              </a:rPr>
              <a:t>E </a:t>
            </a:r>
            <a:r xmlns:a="http://schemas.openxmlformats.org/drawingml/2006/main">
              <a:rPr lang="vi" sz="2200" dirty="0">
                <a:solidFill>
                  <a:srgbClr val="000000"/>
                </a:solidFill>
              </a:rPr>
              <a:t>để thiết lập </a:t>
            </a:r>
            <a:r xmlns:a="http://schemas.openxmlformats.org/drawingml/2006/main">
              <a:rPr lang="vi" sz="2200" dirty="0" smtClean="0">
                <a:solidFill>
                  <a:srgbClr val="000000"/>
                </a:solidFill>
              </a:rPr>
              <a:t>M</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P</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L</a:t>
            </a:r>
            <a:r xmlns:a="http://schemas.openxmlformats.org/drawingml/2006/main">
              <a:rPr lang="vi" sz="100" dirty="0" smtClean="0">
                <a:solidFill>
                  <a:srgbClr val="000000"/>
                </a:solidFill>
              </a:rPr>
              <a:t> </a:t>
            </a:r>
            <a:r xmlns:a="http://schemas.openxmlformats.org/drawingml/2006/main">
              <a:rPr lang="vi" sz="2200" dirty="0" smtClean="0">
                <a:solidFill>
                  <a:srgbClr val="000000"/>
                </a:solidFill>
              </a:rPr>
              <a:t>S chuyển tiếp tại </a:t>
            </a:r>
            <a:r xmlns:a="http://schemas.openxmlformats.org/drawingml/2006/main">
              <a:rPr lang="vi" sz="2200" dirty="0" smtClean="0">
                <a:solidFill>
                  <a:srgbClr val="000000"/>
                </a:solidFill>
              </a:rPr>
              <a:t>các bộ định tuyến </a:t>
            </a:r>
            <a:endParaRPr xmlns:a="http://schemas.openxmlformats.org/drawingml/2006/main" lang="en-US" sz="2200" dirty="0">
              <a:solidFill>
                <a:srgbClr val="000000"/>
              </a:solidFill>
            </a:endParaRPr>
            <a:r xmlns:a="http://schemas.openxmlformats.org/drawingml/2006/main">
              <a:rPr lang="vi" sz="2200" dirty="0">
                <a:solidFill>
                  <a:srgbClr val="000000"/>
                </a:solidFill>
              </a:rPr>
              <a:t>xuôi dòng</a:t>
            </a:r>
          </a:p>
        </p:txBody>
      </p:sp>
      <p:pic>
        <p:nvPicPr>
          <p:cNvPr id="9" name="Picture 8" descr="A series of 6 routers are connected. The left part has 2 routers stacked, R 6 and R 5, I P only routers. The remaining routers are M P L S and I P routers. Both routers link to R 4. R 4 links to 2 routers. Right, R 3, R S V P hyphen T E. Below, R, modified link state flooding2. R 3 has 2 wires. 1 goes right, line D. 1 goes below, another router. R 2 connects to the same router. This router goes right, line A. An arrow connects R 4 to all 3 other M P L S and I P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392" y="3954676"/>
            <a:ext cx="5749216" cy="2106908"/>
          </a:xfrm>
          <a:prstGeom prst="rect">
            <a:avLst/>
          </a:prstGeom>
        </p:spPr>
      </p:pic>
    </p:spTree>
    <p:extLst>
      <p:ext uri="{BB962C8B-B14F-4D97-AF65-F5344CB8AC3E}">
        <p14:creationId xmlns:p14="http://schemas.microsoft.com/office/powerpoint/2010/main" val="221788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a:t>Bảng chuyển tiếp </a:t>
            </a:r>
            <a:r xmlns:a="http://schemas.openxmlformats.org/drawingml/2006/main">
              <a:rPr lang="vi" dirty="0" smtClean="0"/>
              <a:t>S</a:t>
            </a:r>
          </a:p>
        </p:txBody>
      </p:sp>
      <p:pic>
        <p:nvPicPr>
          <p:cNvPr id="6" name="Picture 5" descr="A series of 6 routers are connected. I P only routers 5 and 6 are connected to M P L S router 4. The remaining routers are M P L S and I P routers, with tables attached. Each table has 4 columns, in label, out label, destination, out interface. Both I P only routers link to R 4. R 4, table. There are 3 rows, column 1 is blank. Row 1. Out label, 10. Destination, A. Out interface, 0. Row 2. Out label, 12. Destination, D. Out interface, 0. Row 3. Out label, 8. Destination, A. Out interface, 1. R 4 links to 2 routers. Right, line 0, R 3. R 3, table. There are 2 rows. Row 1. In label, 10. Out label, 6. Destination, A. Out interface, 1. Row 2. In label, 12. Out label, 9. Destination, D. Out interface, 0. R 3 has 2 wires. 1 goes right, line 0, to line D. 1 goes below, line 1, to another router. Other router, table. There is 1 row. In label, 6. Out label, blank. Destination, A. Out interface, 0. This router has a wire going right, line 0, to line A. Below R 4, R 2. R 2 connects to the same router. R 2, table. There is 1 row. In label, 8. Out label, 6. Destination, A. Out interfac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764" y="1769440"/>
            <a:ext cx="5518470" cy="4271620"/>
          </a:xfrm>
          <a:prstGeom prst="rect">
            <a:avLst/>
          </a:prstGeom>
        </p:spPr>
      </p:pic>
    </p:spTree>
    <p:extLst>
      <p:ext uri="{BB962C8B-B14F-4D97-AF65-F5344CB8AC3E}">
        <p14:creationId xmlns:p14="http://schemas.microsoft.com/office/powerpoint/2010/main" val="39595733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(8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6.6</a:t>
            </a:r>
            <a:r xmlns:a="http://schemas.openxmlformats.org/drawingml/2006/main">
              <a:rPr lang="vi" sz="2200" dirty="0">
                <a:latin typeface="+mn-lt"/>
              </a:rPr>
              <a:t> </a:t>
            </a:r>
            <a:r xmlns:a="http://schemas.openxmlformats.org/drawingml/2006/main">
              <a:rPr lang="vi" sz="2200" b="1" dirty="0">
                <a:latin typeface="+mn-lt"/>
              </a:rPr>
              <a:t>mạng trung tâm dữ liệu</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 </a:t>
            </a:r>
            <a:r xmlns:a="http://schemas.openxmlformats.org/drawingml/2006/main">
              <a:rPr lang="vi" sz="2200" dirty="0">
                <a:latin typeface="+mn-lt"/>
              </a:rPr>
              <a:t>một ngày trong vòng đời của một </a:t>
            </a:r>
            <a:r xmlns:a="http://schemas.openxmlformats.org/drawingml/2006/main">
              <a:rPr lang="vi" sz="2200" dirty="0" smtClean="0">
                <a:latin typeface="+mn-lt"/>
              </a:rPr>
              <a:t>yêu cầu web</a:t>
            </a:r>
            <a:endParaRPr xmlns:a="http://schemas.openxmlformats.org/drawingml/2006/main" lang="en-US" sz="2200" dirty="0">
              <a:latin typeface="+mn-lt"/>
            </a:endParaRPr>
          </a:p>
        </p:txBody>
      </p:sp>
    </p:spTree>
    <p:extLst>
      <p:ext uri="{BB962C8B-B14F-4D97-AF65-F5344CB8AC3E}">
        <p14:creationId xmlns:p14="http://schemas.microsoft.com/office/powerpoint/2010/main" val="34132386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xmlns:a="http://schemas.openxmlformats.org/drawingml/2006/main">
              <a:rPr lang="vi" dirty="0" smtClean="0"/>
              <a:t>Mạng </a:t>
            </a:r>
            <a:r xmlns:a="http://schemas.openxmlformats.org/drawingml/2006/main">
              <a:rPr lang="vi" dirty="0"/>
              <a:t>trung tâm dữ liệu </a:t>
            </a:r>
            <a:r xmlns:a="http://schemas.openxmlformats.org/drawingml/2006/main">
              <a:rPr lang="vi" sz="2000" b="0" dirty="0" smtClean="0"/>
              <a:t>(1 trên 3)</a:t>
            </a:r>
            <a:endParaRPr xmlns:a="http://schemas.openxmlformats.org/drawingml/2006/main" lang="en-IN" sz="2000" b="0" dirty="0"/>
          </a:p>
        </p:txBody>
      </p:sp>
      <p:sp>
        <p:nvSpPr>
          <p:cNvPr id="5" name="Text Placeholder 4"/>
          <p:cNvSpPr>
            <a:spLocks noGrp="1"/>
          </p:cNvSpPr>
          <p:nvPr>
            <p:ph type="body" idx="1"/>
          </p:nvPr>
        </p:nvSpPr>
        <p:spPr>
          <a:xfrm>
            <a:off x="457200" y="1600200"/>
            <a:ext cx="4467225" cy="4525963"/>
          </a:xfrm>
        </p:spPr>
        <p:txBody>
          <a:bodyPr/>
          <a:lstStyle/>
          <a:p>
            <a:pPr xmlns:a="http://schemas.openxmlformats.org/drawingml/2006/main">
              <a:defRPr/>
            </a:pPr>
            <a:r xmlns:a="http://schemas.openxmlformats.org/drawingml/2006/main">
              <a:rPr lang="vi" sz="1800" dirty="0">
                <a:latin typeface="+mn-lt"/>
              </a:rPr>
              <a:t>10 đến 100 trong số hàng nghìn máy chủ, thường được kết hợp chặt chẽ, ở gần nhau:</a:t>
            </a:r>
          </a:p>
          <a:p>
            <a:pPr xmlns:a="http://schemas.openxmlformats.org/drawingml/2006/main" lvl="1">
              <a:defRPr/>
            </a:pPr>
            <a:r xmlns:a="http://schemas.openxmlformats.org/drawingml/2006/main">
              <a:rPr lang="vi" sz="1800" dirty="0">
                <a:latin typeface="+mn-lt"/>
              </a:rPr>
              <a:t>kinh doanh điện tử (ví dụ Amazon)</a:t>
            </a:r>
          </a:p>
          <a:p>
            <a:pPr xmlns:a="http://schemas.openxmlformats.org/drawingml/2006/main" lvl="1">
              <a:defRPr/>
            </a:pPr>
            <a:r xmlns:a="http://schemas.openxmlformats.org/drawingml/2006/main">
              <a:rPr lang="vi" sz="1800" dirty="0">
                <a:latin typeface="+mn-lt"/>
              </a:rPr>
              <a:t>máy chủ nội dung (ví dụ: YouTube, Akamai, Apple, Microsoft)</a:t>
            </a:r>
          </a:p>
          <a:p>
            <a:pPr xmlns:a="http://schemas.openxmlformats.org/drawingml/2006/main" lvl="1">
              <a:defRPr/>
            </a:pPr>
            <a:r xmlns:a="http://schemas.openxmlformats.org/drawingml/2006/main">
              <a:rPr lang="vi" sz="1800" dirty="0">
                <a:latin typeface="+mn-lt"/>
              </a:rPr>
              <a:t>công cụ tìm kiếm, khai thác dữ liệu (ví dụ: Google)</a:t>
            </a:r>
          </a:p>
          <a:p>
            <a:pPr xmlns:a="http://schemas.openxmlformats.org/drawingml/2006/main">
              <a:defRPr/>
            </a:pPr>
            <a:r xmlns:a="http://schemas.openxmlformats.org/drawingml/2006/main">
              <a:rPr lang="vi" sz="1800" dirty="0">
                <a:latin typeface="+mn-lt"/>
              </a:rPr>
              <a:t>thách thức:</a:t>
            </a:r>
          </a:p>
          <a:p>
            <a:pPr xmlns:a="http://schemas.openxmlformats.org/drawingml/2006/main" lvl="1">
              <a:defRPr/>
            </a:pPr>
            <a:r xmlns:a="http://schemas.openxmlformats.org/drawingml/2006/main">
              <a:rPr lang="vi" sz="1800" dirty="0">
                <a:latin typeface="+mn-lt"/>
              </a:rPr>
              <a:t>nhiều ứng dụng, mỗi ứng dụng phục vụ số lượng lớn </a:t>
            </a:r>
            <a:r xmlns:a="http://schemas.openxmlformats.org/drawingml/2006/main">
              <a:rPr lang="vi" sz="1800" dirty="0" smtClean="0">
                <a:latin typeface="+mn-lt"/>
              </a:rPr>
              <a:t>khách hàng</a:t>
            </a:r>
            <a:endParaRPr xmlns:a="http://schemas.openxmlformats.org/drawingml/2006/main" lang="en-US" sz="1800" dirty="0">
              <a:latin typeface="+mn-lt"/>
            </a:endParaRPr>
          </a:p>
          <a:p>
            <a:pPr xmlns:a="http://schemas.openxmlformats.org/drawingml/2006/main" lvl="1">
              <a:defRPr/>
            </a:pPr>
            <a:r xmlns:a="http://schemas.openxmlformats.org/drawingml/2006/main">
              <a:rPr lang="vi" sz="1800" dirty="0">
                <a:latin typeface="+mn-lt"/>
              </a:rPr>
              <a:t>quản lý/cân bằng tải, tránh xử lý, kết nối mạng, </a:t>
            </a:r>
            <a:r xmlns:a="http://schemas.openxmlformats.org/drawingml/2006/main">
              <a:rPr lang="vi" sz="1800" dirty="0" smtClean="0">
                <a:latin typeface="+mn-lt"/>
              </a:rPr>
              <a:t>tắc nghẽn dữ liệu</a:t>
            </a:r>
          </a:p>
        </p:txBody>
      </p:sp>
      <p:pic>
        <p:nvPicPr>
          <p:cNvPr id="6" name="Picture 5" descr="A photo of a 40 foot Microsoft container. There are many shelves of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60" y="2274062"/>
            <a:ext cx="3220581" cy="2309876"/>
          </a:xfrm>
          <a:prstGeom prst="rect">
            <a:avLst/>
          </a:prstGeom>
        </p:spPr>
      </p:pic>
      <p:sp>
        <p:nvSpPr>
          <p:cNvPr id="8" name="Text Placeholder 7"/>
          <p:cNvSpPr>
            <a:spLocks noGrp="1"/>
          </p:cNvSpPr>
          <p:nvPr>
            <p:ph type="body" idx="2"/>
          </p:nvPr>
        </p:nvSpPr>
        <p:spPr>
          <a:xfrm>
            <a:off x="5495360" y="4800601"/>
            <a:ext cx="3191440" cy="895350"/>
          </a:xfrm>
        </p:spPr>
        <p:txBody>
          <a:bodyPr/>
          <a:lstStyle/>
          <a:p>
            <a:pPr xmlns:a="http://schemas.openxmlformats.org/drawingml/2006/main" marL="0" indent="0">
              <a:buNone/>
            </a:pPr>
            <a:r xmlns:a="http://schemas.openxmlformats.org/drawingml/2006/main">
              <a:rPr lang="vi" sz="1800" dirty="0">
                <a:latin typeface="+mn-lt"/>
                <a:cs typeface="Arial" charset="0"/>
              </a:rPr>
              <a:t>Bên trong một container </a:t>
            </a:r>
            <a:r xmlns:a="http://schemas.openxmlformats.org/drawingml/2006/main">
              <a:rPr lang="vi" sz="1800" dirty="0" smtClean="0">
                <a:latin typeface="+mn-lt"/>
                <a:cs typeface="Arial" charset="0"/>
              </a:rPr>
              <a:t>40 ft </a:t>
            </a:r>
            <a:r xmlns:a="http://schemas.openxmlformats.org/drawingml/2006/main">
              <a:rPr lang="vi" sz="1800" dirty="0">
                <a:latin typeface="+mn-lt"/>
                <a:cs typeface="Arial" charset="0"/>
              </a:rPr>
              <a:t>của Microsoft, </a:t>
            </a:r>
            <a:r xmlns:a="http://schemas.openxmlformats.org/drawingml/2006/main">
              <a:rPr lang="vi" sz="1800" dirty="0" smtClean="0">
                <a:latin typeface="+mn-lt"/>
                <a:cs typeface="Arial" charset="0"/>
              </a:rPr>
              <a:t>trung tâm </a:t>
            </a:r>
            <a:endParaRPr xmlns:a="http://schemas.openxmlformats.org/drawingml/2006/main" lang="en-US" sz="1800" dirty="0">
              <a:latin typeface="+mn-lt"/>
              <a:cs typeface="Arial" charset="0"/>
            </a:endParaRPr>
            <a:r xmlns:a="http://schemas.openxmlformats.org/drawingml/2006/main">
              <a:rPr lang="vi" sz="1800" dirty="0">
                <a:latin typeface="+mn-lt"/>
                <a:cs typeface="Arial" charset="0"/>
              </a:rPr>
              <a:t>dữ liệu </a:t>
            </a:r>
            <a:r xmlns:a="http://schemas.openxmlformats.org/drawingml/2006/main">
              <a:rPr lang="vi" sz="1800" dirty="0" smtClean="0">
                <a:latin typeface="+mn-lt"/>
                <a:cs typeface="Arial" charset="0"/>
              </a:rPr>
              <a:t>Chicago</a:t>
            </a:r>
          </a:p>
        </p:txBody>
      </p:sp>
    </p:spTree>
    <p:extLst>
      <p:ext uri="{BB962C8B-B14F-4D97-AF65-F5344CB8AC3E}">
        <p14:creationId xmlns:p14="http://schemas.microsoft.com/office/powerpoint/2010/main" val="3498258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smtClean="0"/>
              <a:t>Mạng </a:t>
            </a:r>
            <a:r xmlns:a="http://schemas.openxmlformats.org/drawingml/2006/main">
              <a:rPr lang="vi" dirty="0"/>
              <a:t>trung tâm dữ liệu </a:t>
            </a:r>
            <a:r xmlns:a="http://schemas.openxmlformats.org/drawingml/2006/main">
              <a:rPr lang="vi" sz="2000" b="0" dirty="0" smtClean="0"/>
              <a:t>(2 trên 3)</a:t>
            </a:r>
            <a:endParaRPr xmlns:a="http://schemas.openxmlformats.org/drawingml/2006/main" lang="en-IN" sz="2000" b="0" dirty="0"/>
          </a:p>
        </p:txBody>
      </p:sp>
      <p:sp>
        <p:nvSpPr>
          <p:cNvPr id="6" name="Text Placeholder 5"/>
          <p:cNvSpPr>
            <a:spLocks noGrp="1"/>
          </p:cNvSpPr>
          <p:nvPr>
            <p:ph type="body" idx="1"/>
          </p:nvPr>
        </p:nvSpPr>
        <p:spPr>
          <a:xfrm>
            <a:off x="457200" y="1600200"/>
            <a:ext cx="3603356" cy="4525963"/>
          </a:xfrm>
        </p:spPr>
        <p:txBody>
          <a:bodyPr/>
          <a:lstStyle/>
          <a:p>
            <a:pPr xmlns:a="http://schemas.openxmlformats.org/drawingml/2006/main">
              <a:defRPr/>
            </a:pPr>
            <a:r xmlns:a="http://schemas.openxmlformats.org/drawingml/2006/main">
              <a:rPr lang="vi" sz="2200" b="1" dirty="0" smtClean="0">
                <a:solidFill>
                  <a:schemeClr val="tx1"/>
                </a:solidFill>
                <a:cs typeface="Gill Sans MT"/>
              </a:rPr>
              <a:t>cân bằng tải: định tuyến lớp ứng dụng</a:t>
            </a:r>
          </a:p>
          <a:p>
            <a:pPr xmlns:a="http://schemas.openxmlformats.org/drawingml/2006/main" marL="741600" indent="-284400">
              <a:spcBef>
                <a:spcPts val="600"/>
              </a:spcBef>
              <a:buClr>
                <a:schemeClr val="tx2"/>
              </a:buClr>
              <a:buFont typeface="Arial" panose="020B0604020202020204" pitchFamily="34" charset="0"/>
              <a:buChar char="–"/>
              <a:defRPr/>
            </a:pPr>
            <a:r xmlns:a="http://schemas.openxmlformats.org/drawingml/2006/main">
              <a:rPr lang="vi" sz="2200" dirty="0" smtClean="0">
                <a:cs typeface="Gill Sans MT"/>
              </a:rPr>
              <a:t>nhận yêu cầu của khách hàng bên ngoài</a:t>
            </a:r>
          </a:p>
          <a:p>
            <a:pPr xmlns:a="http://schemas.openxmlformats.org/drawingml/2006/main" marL="741600" indent="-284400">
              <a:spcBef>
                <a:spcPts val="600"/>
              </a:spcBef>
              <a:buClr>
                <a:schemeClr val="tx2"/>
              </a:buClr>
              <a:buFont typeface="Arial" panose="020B0604020202020204" pitchFamily="34" charset="0"/>
              <a:buChar char="–"/>
              <a:defRPr/>
            </a:pPr>
            <a:r xmlns:a="http://schemas.openxmlformats.org/drawingml/2006/main">
              <a:rPr lang="vi" sz="2200" dirty="0" smtClean="0">
                <a:cs typeface="Gill Sans MT"/>
              </a:rPr>
              <a:t>chỉ đạo khối lượng công việc trong trung tâm dữ liệu</a:t>
            </a:r>
          </a:p>
          <a:p>
            <a:pPr xmlns:a="http://schemas.openxmlformats.org/drawingml/2006/main" marL="741600" indent="-284400">
              <a:spcBef>
                <a:spcPts val="600"/>
              </a:spcBef>
              <a:buClr>
                <a:schemeClr val="tx2"/>
              </a:buClr>
              <a:buFont typeface="Arial" panose="020B0604020202020204" pitchFamily="34" charset="0"/>
              <a:buChar char="–"/>
              <a:defRPr/>
            </a:pPr>
            <a:r xmlns:a="http://schemas.openxmlformats.org/drawingml/2006/main">
              <a:rPr lang="vi" sz="2200" dirty="0" smtClean="0">
                <a:cs typeface="Gill Sans MT"/>
              </a:rPr>
              <a:t>trả kết quả cho máy khách bên ngoài (ẩn bên trong trung tâm dữ liệu khỏi máy khách)</a:t>
            </a:r>
            <a:endParaRPr xmlns:a="http://schemas.openxmlformats.org/drawingml/2006/main" lang="en-US" sz="2200" dirty="0">
              <a:cs typeface="Gill Sans MT"/>
            </a:endParaRPr>
          </a:p>
        </p:txBody>
      </p:sp>
      <p:pic>
        <p:nvPicPr>
          <p:cNvPr id="8" name="Picture 7" descr="A diagram begins at the top and branches down in 6 levels. Level 1, border router. Beside the router is the internet. Level 2, 2 access routers. Level 3, 2 tier 1 switches, 1 switch for each access router. Both switches connect to a server, load balancer. Level 4, 4 tier 2 switches, 2 switches for each tier 1 switches. Level 5, 16 T O R switches, 4 for each of the 4 tier 2 switches. Level 6, 16 server stacks, 1 stack for each T O R switch. 2 different stacks are connected by going up both tier 2 and tier 1 switches, and back down a different tier 2 switch. At the top, the internet connects by going through all the levels, including the load balancer, to a server rack, and back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250" y="2187217"/>
            <a:ext cx="4310550" cy="2495834"/>
          </a:xfrm>
          <a:prstGeom prst="rect">
            <a:avLst/>
          </a:prstGeom>
        </p:spPr>
      </p:pic>
    </p:spTree>
    <p:extLst>
      <p:ext uri="{BB962C8B-B14F-4D97-AF65-F5344CB8AC3E}">
        <p14:creationId xmlns:p14="http://schemas.microsoft.com/office/powerpoint/2010/main" val="40183341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Mạng </a:t>
            </a:r>
            <a:r xmlns:a="http://schemas.openxmlformats.org/drawingml/2006/main">
              <a:rPr lang="vi" dirty="0"/>
              <a:t>trung tâm dữ liệu </a:t>
            </a:r>
            <a:r xmlns:a="http://schemas.openxmlformats.org/drawingml/2006/main">
              <a:rPr lang="vi" sz="2000" b="0" dirty="0" smtClean="0"/>
              <a:t>(3 trên 3)</a:t>
            </a:r>
            <a:endParaRPr xmlns:a="http://schemas.openxmlformats.org/drawingml/2006/main" lang="en-IN" sz="2000" b="0" dirty="0"/>
          </a:p>
        </p:txBody>
      </p:sp>
      <p:sp>
        <p:nvSpPr>
          <p:cNvPr id="3" name="Text Placeholder 2"/>
          <p:cNvSpPr>
            <a:spLocks noGrp="1"/>
          </p:cNvSpPr>
          <p:nvPr>
            <p:ph type="body" idx="1"/>
          </p:nvPr>
        </p:nvSpPr>
        <p:spPr>
          <a:xfrm>
            <a:off x="457200" y="1600201"/>
            <a:ext cx="8229600" cy="1790700"/>
          </a:xfrm>
        </p:spPr>
        <p:txBody>
          <a:bodyPr/>
          <a:lstStyle/>
          <a:p>
            <a:pPr xmlns:a="http://schemas.openxmlformats.org/drawingml/2006/main">
              <a:buClr>
                <a:schemeClr val="tx2"/>
              </a:buClr>
            </a:pPr>
            <a:r xmlns:a="http://schemas.openxmlformats.org/drawingml/2006/main">
              <a:rPr lang="vi" dirty="0"/>
              <a:t>kết nối phong phú giữa các switch, rack:</a:t>
            </a:r>
          </a:p>
          <a:p>
            <a:pPr xmlns:a="http://schemas.openxmlformats.org/drawingml/2006/main" marL="741600" lvl="1" indent="-284400">
              <a:buClr>
                <a:schemeClr val="tx2"/>
              </a:buClr>
              <a:buFont typeface="Arial" panose="020B0604020202020204" pitchFamily="34" charset="0"/>
              <a:buChar char="–"/>
            </a:pPr>
            <a:r xmlns:a="http://schemas.openxmlformats.org/drawingml/2006/main">
              <a:rPr lang="vi" dirty="0"/>
              <a:t>tăng thông lượng giữa các giá đỡ (có thể có nhiều đường định tuyến)</a:t>
            </a:r>
          </a:p>
          <a:p>
            <a:pPr xmlns:a="http://schemas.openxmlformats.org/drawingml/2006/main" marL="741600" lvl="1" indent="-284400">
              <a:buClr>
                <a:schemeClr val="tx2"/>
              </a:buClr>
              <a:buFont typeface="Arial" panose="020B0604020202020204" pitchFamily="34" charset="0"/>
              <a:buChar char="–"/>
            </a:pPr>
            <a:r xmlns:a="http://schemas.openxmlformats.org/drawingml/2006/main">
              <a:rPr lang="vi" dirty="0"/>
              <a:t>tăng độ tin cậy thông qua </a:t>
            </a:r>
            <a:r xmlns:a="http://schemas.openxmlformats.org/drawingml/2006/main">
              <a:rPr lang="vi" dirty="0" smtClean="0"/>
              <a:t>dự phòng</a:t>
            </a:r>
            <a:endParaRPr xmlns:a="http://schemas.openxmlformats.org/drawingml/2006/main" lang="en-US" dirty="0"/>
          </a:p>
        </p:txBody>
      </p:sp>
      <p:pic>
        <p:nvPicPr>
          <p:cNvPr id="4" name="Picture 3" descr="There are 4 levels of connected switches and server racks. Level 1, 4 tier 1 switches. Level 2, 4 tier 2 switches. Each switch in level 1 is connected to every switch in level 2, and vice versa. Level 3, 16 T O R switches, 4 per tier 2 switch. Level 4, 16 server stacks, 1 stack per T O R swit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556" y="3753756"/>
            <a:ext cx="6080789" cy="2379437"/>
          </a:xfrm>
          <a:prstGeom prst="rect">
            <a:avLst/>
          </a:prstGeom>
        </p:spPr>
      </p:pic>
    </p:spTree>
    <p:extLst>
      <p:ext uri="{BB962C8B-B14F-4D97-AF65-F5344CB8AC3E}">
        <p14:creationId xmlns:p14="http://schemas.microsoft.com/office/powerpoint/2010/main" val="1252694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solidFill>
                  <a:schemeClr val="tx2"/>
                </a:solidFill>
                <a:latin typeface="Times New Roman" panose="02020603050405020304" pitchFamily="18" charset="0"/>
                <a:cs typeface="Times New Roman" panose="02020603050405020304" pitchFamily="18" charset="0"/>
              </a:rPr>
              <a:t>Mục tiêu học tập </a:t>
            </a:r>
            <a:r xmlns:a="http://schemas.openxmlformats.org/drawingml/2006/main">
              <a:rPr lang="vi" sz="2000" b="0" dirty="0" smtClean="0">
                <a:solidFill>
                  <a:schemeClr val="tx2"/>
                </a:solidFill>
                <a:latin typeface="Times New Roman" panose="02020603050405020304" pitchFamily="18" charset="0"/>
                <a:cs typeface="Times New Roman" panose="02020603050405020304" pitchFamily="18" charset="0"/>
              </a:rPr>
              <a:t>(9 trên 9)</a:t>
            </a:r>
            <a:endParaRPr xmlns:a="http://schemas.openxmlformats.org/drawingml/2006/main"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6.1</a:t>
            </a:r>
            <a:r xmlns:a="http://schemas.openxmlformats.org/drawingml/2006/main">
              <a:rPr lang="vi" sz="2200" dirty="0" smtClean="0">
                <a:solidFill>
                  <a:srgbClr val="CC0000"/>
                </a:solidFill>
                <a:latin typeface="+mn-lt"/>
              </a:rPr>
              <a:t> </a:t>
            </a:r>
            <a:r xmlns:a="http://schemas.openxmlformats.org/drawingml/2006/main">
              <a:rPr lang="vi" sz="2200" dirty="0" smtClean="0">
                <a:solidFill>
                  <a:schemeClr val="tx1"/>
                </a:solidFill>
                <a:latin typeface="+mn-lt"/>
              </a:rPr>
              <a:t>giới thiệu, dịch vụ</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6.2 </a:t>
            </a:r>
            <a:r xmlns:a="http://schemas.openxmlformats.org/drawingml/2006/main">
              <a:rPr lang="vi" sz="2200" dirty="0" smtClean="0">
                <a:latin typeface="+mn-lt"/>
              </a:rPr>
              <a:t>phát hiện lỗi, sửa lỗi</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6.3 </a:t>
            </a:r>
            <a:r xmlns:a="http://schemas.openxmlformats.org/drawingml/2006/main">
              <a:rPr lang="vi" sz="2200" dirty="0" smtClean="0">
                <a:latin typeface="+mn-lt"/>
              </a:rPr>
              <a:t>nhiều giao thức truy cập</a:t>
            </a:r>
          </a:p>
          <a:p>
            <a:pPr xmlns:a="http://schemas.openxmlformats.org/drawingml/2006/main" marL="0" indent="0">
              <a:spcBef>
                <a:spcPts val="600"/>
              </a:spcBef>
              <a:buFont typeface="Wingdings" charset="0"/>
              <a:buNone/>
              <a:defRPr/>
            </a:pPr>
            <a:r xmlns:a="http://schemas.openxmlformats.org/drawingml/2006/main">
              <a:rPr lang="vi" sz="2200" b="1" dirty="0" smtClean="0">
                <a:solidFill>
                  <a:schemeClr val="tx2"/>
                </a:solidFill>
                <a:latin typeface="+mn-lt"/>
              </a:rPr>
              <a:t>6.4 </a:t>
            </a:r>
            <a:r xmlns:a="http://schemas.openxmlformats.org/drawingml/2006/main">
              <a:rPr lang="vi" sz="2200" dirty="0" smtClean="0">
                <a:latin typeface="+mn-lt"/>
              </a:rPr>
              <a:t>Mạng LAN</a:t>
            </a:r>
          </a:p>
          <a:p>
            <a:pPr xmlns:a="http://schemas.openxmlformats.org/drawingml/2006/main" marL="741600" lvl="1" indent="-284400">
              <a:defRPr/>
            </a:pPr>
            <a:r xmlns:a="http://schemas.openxmlformats.org/drawingml/2006/main">
              <a:rPr lang="vi" sz="2200" dirty="0">
                <a:latin typeface="+mn-lt"/>
              </a:rPr>
              <a:t>địa chỉ, </a:t>
            </a:r>
            <a:r xmlns:a="http://schemas.openxmlformats.org/drawingml/2006/main">
              <a:rPr lang="vi" sz="2200" dirty="0" smtClean="0">
                <a:latin typeface="+mn-lt"/>
              </a:rPr>
              <a:t>A</a:t>
            </a:r>
            <a:r xmlns:a="http://schemas.openxmlformats.org/drawingml/2006/main">
              <a:rPr lang="vi" sz="100" dirty="0" smtClean="0">
                <a:latin typeface="+mn-lt"/>
              </a:rPr>
              <a:t> </a:t>
            </a:r>
            <a:r xmlns:a="http://schemas.openxmlformats.org/drawingml/2006/main">
              <a:rPr lang="vi" sz="2200" dirty="0" smtClean="0">
                <a:latin typeface="+mn-lt"/>
              </a:rPr>
              <a:t>r</a:t>
            </a:r>
            <a:r xmlns:a="http://schemas.openxmlformats.org/drawingml/2006/main">
              <a:rPr lang="vi" sz="100" dirty="0" smtClean="0">
                <a:latin typeface="+mn-lt"/>
              </a:rPr>
              <a:t> </a:t>
            </a:r>
            <a:r xmlns:a="http://schemas.openxmlformats.org/drawingml/2006/main">
              <a:rPr lang="vi" sz="2200" dirty="0" smtClean="0">
                <a:latin typeface="+mn-lt"/>
              </a:rPr>
              <a:t>P</a:t>
            </a:r>
            <a:endParaRPr xmlns:a="http://schemas.openxmlformats.org/drawingml/2006/main" lang="en-US" sz="2200" dirty="0">
              <a:latin typeface="+mn-lt"/>
            </a:endParaRPr>
          </a:p>
          <a:p>
            <a:pPr xmlns:a="http://schemas.openxmlformats.org/drawingml/2006/main" marL="741600" lvl="1" indent="-284400">
              <a:defRPr/>
            </a:pPr>
            <a:r xmlns:a="http://schemas.openxmlformats.org/drawingml/2006/main">
              <a:rPr lang="vi" sz="2200" dirty="0">
                <a:latin typeface="+mn-lt"/>
              </a:rPr>
              <a:t>Ethernet</a:t>
            </a:r>
          </a:p>
          <a:p>
            <a:pPr xmlns:a="http://schemas.openxmlformats.org/drawingml/2006/main" marL="741600" lvl="1" indent="-284400">
              <a:defRPr/>
            </a:pPr>
            <a:r xmlns:a="http://schemas.openxmlformats.org/drawingml/2006/main">
              <a:rPr lang="vi" sz="2200" dirty="0">
                <a:latin typeface="+mn-lt"/>
              </a:rPr>
              <a:t>công tắc</a:t>
            </a:r>
          </a:p>
          <a:p>
            <a:pPr xmlns:a="http://schemas.openxmlformats.org/drawingml/2006/main" marL="741600" lvl="1" indent="-284400">
              <a:defRPr/>
            </a:pPr>
            <a:r xmlns:a="http://schemas.openxmlformats.org/drawingml/2006/main">
              <a:rPr lang="vi" sz="2200" dirty="0" smtClean="0">
                <a:latin typeface="+mn-lt"/>
              </a:rPr>
              <a:t>V</a:t>
            </a:r>
            <a:r xmlns:a="http://schemas.openxmlformats.org/drawingml/2006/main">
              <a:rPr lang="vi" sz="100" dirty="0" smtClean="0">
                <a:latin typeface="+mn-lt"/>
              </a:rPr>
              <a:t> </a:t>
            </a:r>
            <a:r xmlns:a="http://schemas.openxmlformats.org/drawingml/2006/main">
              <a:rPr lang="vi" sz="2200" dirty="0" smtClean="0">
                <a:latin typeface="+mn-lt"/>
              </a:rPr>
              <a:t>mạng LAN</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6.5 </a:t>
            </a:r>
            <a:r xmlns:a="http://schemas.openxmlformats.org/drawingml/2006/main">
              <a:rPr lang="vi" sz="2200" dirty="0">
                <a:latin typeface="+mn-lt"/>
              </a:rPr>
              <a:t>: </a:t>
            </a:r>
            <a:r xmlns:a="http://schemas.openxmlformats.org/drawingml/2006/main">
              <a:rPr lang="vi" sz="2200" dirty="0" smtClean="0">
                <a:latin typeface="+mn-lt"/>
              </a:rPr>
              <a:t>M</a:t>
            </a:r>
            <a:r xmlns:a="http://schemas.openxmlformats.org/drawingml/2006/main">
              <a:rPr lang="vi" sz="100" dirty="0" smtClean="0">
                <a:latin typeface="+mn-lt"/>
              </a:rPr>
              <a:t> </a:t>
            </a:r>
            <a:r xmlns:a="http://schemas.openxmlformats.org/drawingml/2006/main">
              <a:rPr lang="vi" sz="2200" dirty="0" smtClean="0">
                <a:latin typeface="+mn-lt"/>
              </a:rPr>
              <a:t>P</a:t>
            </a:r>
            <a:r xmlns:a="http://schemas.openxmlformats.org/drawingml/2006/main">
              <a:rPr lang="vi" sz="100" dirty="0" smtClean="0">
                <a:latin typeface="+mn-lt"/>
              </a:rPr>
              <a:t> </a:t>
            </a:r>
            <a:r xmlns:a="http://schemas.openxmlformats.org/drawingml/2006/main">
              <a:rPr lang="vi" sz="2200" dirty="0" smtClean="0">
                <a:latin typeface="+mn-lt"/>
              </a:rPr>
              <a:t>L</a:t>
            </a:r>
            <a:r xmlns:a="http://schemas.openxmlformats.org/drawingml/2006/main">
              <a:rPr lang="vi" sz="100" dirty="0" smtClean="0">
                <a:latin typeface="+mn-lt"/>
              </a:rPr>
              <a:t> </a:t>
            </a:r>
            <a:r xmlns:a="http://schemas.openxmlformats.org/drawingml/2006/main">
              <a:rPr lang="vi" sz="2200" dirty="0" smtClean="0">
                <a:latin typeface="+mn-lt"/>
              </a:rPr>
              <a:t>S</a:t>
            </a:r>
            <a:endParaRPr xmlns:a="http://schemas.openxmlformats.org/drawingml/2006/main" lang="en-US" sz="2200" dirty="0">
              <a:latin typeface="+mn-lt"/>
            </a:endParaRPr>
          </a:p>
          <a:p>
            <a:pPr xmlns:a="http://schemas.openxmlformats.org/drawingml/2006/main" marL="0" indent="0">
              <a:spcBef>
                <a:spcPts val="600"/>
              </a:spcBef>
              <a:buFont typeface="Wingdings" charset="0"/>
              <a:buNone/>
              <a:defRPr/>
            </a:pPr>
            <a:r xmlns:a="http://schemas.openxmlformats.org/drawingml/2006/main">
              <a:rPr lang="vi" sz="2200" dirty="0">
                <a:latin typeface="+mn-lt"/>
              </a:rPr>
              <a:t>Mạng trung tâm dữ liệu </a:t>
            </a:r>
            <a:r xmlns:a="http://schemas.openxmlformats.org/drawingml/2006/main">
              <a:rPr lang="vi" sz="2200" b="1" dirty="0">
                <a:solidFill>
                  <a:schemeClr val="tx2"/>
                </a:solidFill>
                <a:latin typeface="+mn-lt"/>
              </a:rPr>
              <a:t>6.6</a:t>
            </a:r>
          </a:p>
          <a:p>
            <a:pPr xmlns:a="http://schemas.openxmlformats.org/drawingml/2006/main" marL="0" indent="0">
              <a:spcBef>
                <a:spcPts val="600"/>
              </a:spcBef>
              <a:buFont typeface="Wingdings" charset="0"/>
              <a:buNone/>
              <a:defRPr/>
            </a:pPr>
            <a:r xmlns:a="http://schemas.openxmlformats.org/drawingml/2006/main">
              <a:rPr lang="vi" sz="2200" b="1" dirty="0">
                <a:solidFill>
                  <a:schemeClr val="tx2"/>
                </a:solidFill>
                <a:latin typeface="+mn-lt"/>
              </a:rPr>
              <a:t>6,7</a:t>
            </a:r>
            <a:r xmlns:a="http://schemas.openxmlformats.org/drawingml/2006/main">
              <a:rPr lang="vi" sz="2200" dirty="0">
                <a:latin typeface="+mn-lt"/>
              </a:rPr>
              <a:t> </a:t>
            </a:r>
            <a:r xmlns:a="http://schemas.openxmlformats.org/drawingml/2006/main">
              <a:rPr lang="vi" sz="2200" b="1" dirty="0">
                <a:latin typeface="+mn-lt"/>
              </a:rPr>
              <a:t>một ngày trong cuộc đời của một </a:t>
            </a:r>
            <a:r xmlns:a="http://schemas.openxmlformats.org/drawingml/2006/main">
              <a:rPr lang="vi" sz="2200" b="1" dirty="0" smtClean="0">
                <a:latin typeface="+mn-lt"/>
              </a:rPr>
              <a:t>yêu cầu web</a:t>
            </a:r>
            <a:endParaRPr xmlns:a="http://schemas.openxmlformats.org/drawingml/2006/main" lang="en-US" sz="2200" b="1" dirty="0">
              <a:latin typeface="+mn-lt"/>
            </a:endParaRPr>
          </a:p>
        </p:txBody>
      </p:sp>
    </p:spTree>
    <p:extLst>
      <p:ext uri="{BB962C8B-B14F-4D97-AF65-F5344CB8AC3E}">
        <p14:creationId xmlns:p14="http://schemas.microsoft.com/office/powerpoint/2010/main" val="16885398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Tổng hợp: Một ngày trong cuộc sống của một yêu cầu web</a:t>
            </a:r>
          </a:p>
        </p:txBody>
      </p:sp>
      <p:sp>
        <p:nvSpPr>
          <p:cNvPr id="5" name="Text Placeholder 4"/>
          <p:cNvSpPr>
            <a:spLocks noGrp="1"/>
          </p:cNvSpPr>
          <p:nvPr>
            <p:ph type="body" idx="1"/>
          </p:nvPr>
        </p:nvSpPr>
        <p:spPr/>
        <p:txBody>
          <a:bodyPr/>
          <a:lstStyle/>
          <a:p>
            <a:pPr xmlns:a="http://schemas.openxmlformats.org/drawingml/2006/main">
              <a:defRPr/>
            </a:pPr>
            <a:r xmlns:a="http://schemas.openxmlformats.org/drawingml/2006/main">
              <a:rPr lang="vi" dirty="0"/>
              <a:t>hành trình xuống ngăn xếp giao thức hoàn tất!</a:t>
            </a:r>
          </a:p>
          <a:p>
            <a:pPr xmlns:a="http://schemas.openxmlformats.org/drawingml/2006/main" lvl="1">
              <a:defRPr/>
            </a:pPr>
            <a:r xmlns:a="http://schemas.openxmlformats.org/drawingml/2006/main">
              <a:rPr lang="vi" dirty="0"/>
              <a:t>ứng dụng, vận chuyển, mạng, liên kết</a:t>
            </a:r>
          </a:p>
          <a:p>
            <a:pPr xmlns:a="http://schemas.openxmlformats.org/drawingml/2006/main">
              <a:defRPr/>
            </a:pPr>
            <a:r xmlns:a="http://schemas.openxmlformats.org/drawingml/2006/main">
              <a:rPr lang="vi" dirty="0"/>
              <a:t>kết hợp tất cả lại với nhau: tổng hợp!</a:t>
            </a:r>
          </a:p>
          <a:p>
            <a:pPr xmlns:a="http://schemas.openxmlformats.org/drawingml/2006/main" lvl="1">
              <a:defRPr/>
            </a:pPr>
            <a:r xmlns:a="http://schemas.openxmlformats.org/drawingml/2006/main">
              <a:rPr lang="vi" b="1" dirty="0">
                <a:solidFill>
                  <a:schemeClr val="tx1"/>
                </a:solidFill>
              </a:rPr>
              <a:t>ghi bàn:</a:t>
            </a:r>
            <a:r xmlns:a="http://schemas.openxmlformats.org/drawingml/2006/main">
              <a:rPr lang="vi" dirty="0">
                <a:solidFill>
                  <a:srgbClr val="C00000"/>
                </a:solidFill>
              </a:rPr>
              <a:t> </a:t>
            </a:r>
            <a:r xmlns:a="http://schemas.openxmlformats.org/drawingml/2006/main">
              <a:rPr lang="vi" dirty="0"/>
              <a:t>xác định, xem xét, hiểu các giao thức (ở tất cả các lớp) liên quan đến </a:t>
            </a:r>
            <a:r xmlns:a="http://schemas.openxmlformats.org/drawingml/2006/main">
              <a:rPr lang="vi" dirty="0" smtClean="0"/>
              <a:t>tình huống có vẻ đơn giản: yêu cầu </a:t>
            </a:r>
            <a:r xmlns:a="http://schemas.openxmlformats.org/drawingml/2006/main">
              <a:rPr lang="vi" dirty="0"/>
              <a:t>trang www</a:t>
            </a:r>
          </a:p>
          <a:p>
            <a:pPr xmlns:a="http://schemas.openxmlformats.org/drawingml/2006/main" lvl="1">
              <a:defRPr/>
            </a:pPr>
            <a:r xmlns:a="http://schemas.openxmlformats.org/drawingml/2006/main">
              <a:rPr lang="vi" b="1" dirty="0">
                <a:solidFill>
                  <a:schemeClr val="tx1"/>
                </a:solidFill>
              </a:rPr>
              <a:t>kịch bản:</a:t>
            </a:r>
            <a:r xmlns:a="http://schemas.openxmlformats.org/drawingml/2006/main">
              <a:rPr lang="vi" dirty="0">
                <a:solidFill>
                  <a:srgbClr val="C00000"/>
                </a:solidFill>
              </a:rPr>
              <a:t> </a:t>
            </a:r>
            <a:r xmlns:a="http://schemas.openxmlformats.org/drawingml/2006/main">
              <a:rPr lang="vi" dirty="0"/>
              <a:t>sinh viên gắn máy tính xách tay vào mạng trường, yêu cầu/nhận </a:t>
            </a:r>
            <a:r xmlns:a="http://schemas.openxmlformats.org/drawingml/2006/main" xmlns:r="http://schemas.openxmlformats.org/officeDocument/2006/relationships">
              <a:rPr lang="vi" dirty="0" smtClean="0">
                <a:hlinkClick r:id="rId2" tooltip="http://www.google.com/"/>
              </a:rPr>
              <a:t>www.google.com</a:t>
            </a:r>
            <a:endParaRPr xmlns:a="http://schemas.openxmlformats.org/drawingml/2006/main" lang="en-US" dirty="0" smtClean="0"/>
          </a:p>
        </p:txBody>
      </p:sp>
    </p:spTree>
    <p:extLst>
      <p:ext uri="{BB962C8B-B14F-4D97-AF65-F5344CB8AC3E}">
        <p14:creationId xmlns:p14="http://schemas.microsoft.com/office/powerpoint/2010/main" val="4120764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latin typeface="Times New Roman" panose="02020603050405020304" pitchFamily="18" charset="0"/>
                <a:cs typeface="Times New Roman" panose="02020603050405020304" pitchFamily="18" charset="0"/>
              </a:rPr>
              <a:t>Giao tiếp bộ điều hợp</a:t>
            </a:r>
            <a:endParaRPr xmlns:a="http://schemas.openxmlformats.org/drawingml/2006/main" lang="en-IN" dirty="0">
              <a:latin typeface="Times New Roman" panose="02020603050405020304" pitchFamily="18" charset="0"/>
              <a:cs typeface="Times New Roman" panose="02020603050405020304" pitchFamily="18" charset="0"/>
            </a:endParaRPr>
          </a:p>
        </p:txBody>
      </p:sp>
      <p:pic>
        <p:nvPicPr>
          <p:cNvPr id="4" name="Picture 3" descr="A diagram has 2 connected parts, sending host and receiving host. The parts are almost identical. Each part has a square at the bottom. The square has 2 parts stacked atop the other. 1, controller. 2, blank. Part 2 has a shorter height. Part 1, controller, is connected to a horizontal line above. 2 blank parts above connect to the horizontal line. Sending host. Near the horizontal line, a datagram moves down. Receiving host. near the horizontal line, a datagram moves up. Where these 2 parts are connected, a datagram moves right toward receiving host, fr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38" y="1621185"/>
            <a:ext cx="5404925" cy="2176008"/>
          </a:xfrm>
          <a:prstGeom prst="rect">
            <a:avLst/>
          </a:prstGeom>
        </p:spPr>
      </p:pic>
      <p:sp>
        <p:nvSpPr>
          <p:cNvPr id="5" name="Text Placeholder 4"/>
          <p:cNvSpPr>
            <a:spLocks noGrp="1"/>
          </p:cNvSpPr>
          <p:nvPr>
            <p:ph type="body" idx="1"/>
          </p:nvPr>
        </p:nvSpPr>
        <p:spPr>
          <a:xfrm>
            <a:off x="457200" y="3971295"/>
            <a:ext cx="8229600" cy="2355025"/>
          </a:xfrm>
        </p:spPr>
        <p:txBody>
          <a:bodyPr/>
          <a:lstStyle/>
          <a:p>
            <a:pPr xmlns:a="http://schemas.openxmlformats.org/drawingml/2006/main" marL="255600" indent="-255600">
              <a:spcBef>
                <a:spcPts val="1500"/>
              </a:spcBef>
              <a:buFont typeface="Arial" panose="020B0604020202020204" pitchFamily="34" charset="0"/>
              <a:buChar char="•"/>
              <a:defRPr/>
            </a:pPr>
            <a:r xmlns:a="http://schemas.openxmlformats.org/drawingml/2006/main">
              <a:rPr lang="vi" sz="2000" dirty="0">
                <a:latin typeface="+mn-lt"/>
              </a:rPr>
              <a:t>bên gửi:</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000" dirty="0" smtClean="0">
                <a:latin typeface="+mn-lt"/>
              </a:rPr>
              <a:t>đóng gói </a:t>
            </a:r>
            <a:r xmlns:a="http://schemas.openxmlformats.org/drawingml/2006/main">
              <a:rPr lang="vi" sz="2000" dirty="0">
                <a:latin typeface="+mn-lt"/>
              </a:rPr>
              <a:t>datagram trong </a:t>
            </a:r>
            <a:r xmlns:a="http://schemas.openxmlformats.org/drawingml/2006/main">
              <a:rPr lang="vi" sz="2000" dirty="0" smtClean="0">
                <a:latin typeface="+mn-lt"/>
              </a:rPr>
              <a:t>khung</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000" dirty="0"/>
              <a:t>thêm các bit kiểm tra lỗi, rdt, điều khiển luồng, v.v.</a:t>
            </a:r>
            <a:endParaRPr xmlns:a="http://schemas.openxmlformats.org/drawingml/2006/main" lang="en-US" sz="2000" dirty="0">
              <a:latin typeface="+mn-lt"/>
            </a:endParaRPr>
          </a:p>
          <a:p>
            <a:pPr xmlns:a="http://schemas.openxmlformats.org/drawingml/2006/main" marL="255600" indent="-255600">
              <a:spcBef>
                <a:spcPts val="1500"/>
              </a:spcBef>
              <a:buFont typeface="Arial" panose="020B0604020202020204" pitchFamily="34" charset="0"/>
              <a:buChar char="•"/>
              <a:defRPr/>
            </a:pPr>
            <a:r xmlns:a="http://schemas.openxmlformats.org/drawingml/2006/main">
              <a:rPr lang="vi" sz="2000" dirty="0">
                <a:latin typeface="+mn-lt"/>
              </a:rPr>
              <a:t>bên </a:t>
            </a:r>
            <a:r xmlns:a="http://schemas.openxmlformats.org/drawingml/2006/main">
              <a:rPr lang="vi" sz="2000" dirty="0" smtClean="0">
                <a:latin typeface="+mn-lt"/>
              </a:rPr>
              <a:t>nhận</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000" dirty="0">
                <a:latin typeface="+mn-lt"/>
              </a:rPr>
              <a:t>tìm lỗi, rdt, điều khiển luồng, </a:t>
            </a:r>
            <a:r xmlns:a="http://schemas.openxmlformats.org/drawingml/2006/main">
              <a:rPr lang="vi" sz="2000" dirty="0" smtClean="0">
                <a:latin typeface="+mn-lt"/>
              </a:rPr>
              <a:t>v.v.</a:t>
            </a:r>
          </a:p>
          <a:p>
            <a:pPr xmlns:a="http://schemas.openxmlformats.org/drawingml/2006/main" marL="741600" lvl="1" indent="-284400">
              <a:spcBef>
                <a:spcPts val="600"/>
              </a:spcBef>
              <a:buFont typeface="Arial" panose="020B0604020202020204" pitchFamily="34" charset="0"/>
              <a:buChar char="–"/>
              <a:defRPr/>
            </a:pPr>
            <a:r xmlns:a="http://schemas.openxmlformats.org/drawingml/2006/main">
              <a:rPr lang="vi" sz="2000" dirty="0"/>
              <a:t>trích xuất datagram, chuyển đến lớp trên ở </a:t>
            </a:r>
            <a:r xmlns:a="http://schemas.openxmlformats.org/drawingml/2006/main">
              <a:rPr lang="vi" sz="2000" dirty="0" smtClean="0"/>
              <a:t>phía nhận</a:t>
            </a:r>
            <a:endParaRPr xmlns:a="http://schemas.openxmlformats.org/drawingml/2006/main" lang="en-US" sz="2000" dirty="0" smtClean="0">
              <a:latin typeface="+mn-lt"/>
            </a:endParaRPr>
          </a:p>
        </p:txBody>
      </p:sp>
    </p:spTree>
    <p:extLst>
      <p:ext uri="{BB962C8B-B14F-4D97-AF65-F5344CB8AC3E}">
        <p14:creationId xmlns:p14="http://schemas.microsoft.com/office/powerpoint/2010/main" val="22026317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xmlns:a="http://schemas.openxmlformats.org/drawingml/2006/main">
              <a:rPr lang="vi" dirty="0"/>
              <a:t>Một ngày trong cuộc sống: Kịch bản</a:t>
            </a:r>
          </a:p>
        </p:txBody>
      </p:sp>
      <p:pic>
        <p:nvPicPr>
          <p:cNvPr id="6" name="Picture 5" descr="There are 3 connected internet groups. Group 1, school network. 68 period 80 period 2 period 0 forward slash 24. There are 3 parts connected with adapters. 1, A laptop, with a browser open. 2, a switch. 3, a router. Group 2, Comcast network. 68 period 80 period 1 forward slash 13. There are 3 unconnected parts. 1, a router, connected to both groups 1 and 3. 2, a router, connected to a D N S server. 3, another router. Group 3. There are 3 parts. 1, a router, connected to group 2 and a server. 2, web server. 64 period 223 period 169 period 105. Beside this is a google web page. 3, an unconnected router. Google’s network. 64 period 223 period 160 period 0 forward slash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08" y="1661229"/>
            <a:ext cx="6851985" cy="4183241"/>
          </a:xfrm>
          <a:prstGeom prst="rect">
            <a:avLst/>
          </a:prstGeom>
        </p:spPr>
      </p:pic>
    </p:spTree>
    <p:extLst>
      <p:ext uri="{BB962C8B-B14F-4D97-AF65-F5344CB8AC3E}">
        <p14:creationId xmlns:p14="http://schemas.microsoft.com/office/powerpoint/2010/main" val="27352157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smtClean="0"/>
              <a:t>Một ngày trong cuộc sống… Kết nối với Internet </a:t>
            </a:r>
            <a:r xmlns:a="http://schemas.openxmlformats.org/drawingml/2006/main">
              <a:rPr lang="vi" sz="2000" b="0" dirty="0" smtClean="0"/>
              <a:t>(1 trên 3)</a:t>
            </a:r>
            <a:endParaRPr xmlns:a="http://schemas.openxmlformats.org/drawingml/2006/main" lang="en-IN" sz="2000" b="0" dirty="0"/>
          </a:p>
        </p:txBody>
      </p:sp>
      <p:sp>
        <p:nvSpPr>
          <p:cNvPr id="5" name="Text Placeholder 4"/>
          <p:cNvSpPr>
            <a:spLocks noGrp="1"/>
          </p:cNvSpPr>
          <p:nvPr>
            <p:ph type="body" idx="1"/>
          </p:nvPr>
        </p:nvSpPr>
        <p:spPr>
          <a:xfrm>
            <a:off x="457201" y="1590675"/>
            <a:ext cx="3638550" cy="4781550"/>
          </a:xfrm>
        </p:spPr>
        <p:txBody>
          <a:bodyPr/>
          <a:lstStyle/>
          <a:p>
            <a:r xmlns:a="http://schemas.openxmlformats.org/drawingml/2006/main">
              <a:rPr lang="vi" sz="1800" dirty="0" smtClean="0"/>
              <a:t>kết nối máy tính xách tay cần phải có tôi của riêng mình</a:t>
            </a:r>
            <a:r xmlns:a="http://schemas.openxmlformats.org/drawingml/2006/main">
              <a:rPr lang="vi" sz="100" dirty="0" smtClean="0"/>
              <a:t> </a:t>
            </a:r>
            <a:r xmlns:a="http://schemas.openxmlformats.org/drawingml/2006/main">
              <a:rPr lang="vi" sz="1800" dirty="0" smtClean="0"/>
              <a:t>Địa chỉ P, địa chỉ của bộ định tuyến bước nhảy đầu tiên, địa chỉ của D</a:t>
            </a:r>
            <a:r xmlns:a="http://schemas.openxmlformats.org/drawingml/2006/main">
              <a:rPr lang="vi" sz="100" dirty="0" smtClean="0"/>
              <a:t> </a:t>
            </a:r>
            <a:r xmlns:a="http://schemas.openxmlformats.org/drawingml/2006/main">
              <a:rPr lang="vi" sz="1800" dirty="0" smtClean="0"/>
              <a:t>N</a:t>
            </a:r>
            <a:r xmlns:a="http://schemas.openxmlformats.org/drawingml/2006/main">
              <a:rPr lang="vi" sz="100" dirty="0" smtClean="0"/>
              <a:t> </a:t>
            </a:r>
            <a:r xmlns:a="http://schemas.openxmlformats.org/drawingml/2006/main">
              <a:rPr lang="vi" sz="1800" dirty="0" smtClean="0"/>
              <a:t>Máy chủ S: sử dụng </a:t>
            </a:r>
            <a:r xmlns:a="http://schemas.openxmlformats.org/drawingml/2006/main">
              <a:rPr lang="vi" sz="1800" b="1" dirty="0" smtClean="0">
                <a:solidFill>
                  <a:schemeClr val="tx1"/>
                </a:solidFill>
              </a:rPr>
              <a:t>D</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h</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a:t>
            </a:r>
          </a:p>
          <a:p>
            <a:r xmlns:a="http://schemas.openxmlformats.org/drawingml/2006/main">
              <a:rPr lang="vi" sz="1800" dirty="0" smtClean="0">
                <a:solidFill>
                  <a:srgbClr val="000000"/>
                </a:solidFill>
              </a:rPr>
              <a:t>Đ.</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h</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C</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Yêu cầu P </a:t>
            </a:r>
            <a:r xmlns:a="http://schemas.openxmlformats.org/drawingml/2006/main">
              <a:rPr lang="vi" sz="1800" b="1" dirty="0" smtClean="0">
                <a:solidFill>
                  <a:schemeClr val="tx1"/>
                </a:solidFill>
              </a:rPr>
              <a:t>được gói gọn </a:t>
            </a:r>
            <a:r xmlns:a="http://schemas.openxmlformats.org/drawingml/2006/main">
              <a:rPr lang="vi" sz="1800" dirty="0" smtClean="0">
                <a:solidFill>
                  <a:srgbClr val="000000"/>
                </a:solidFill>
              </a:rPr>
              <a:t>trong </a:t>
            </a:r>
            <a:r xmlns:a="http://schemas.openxmlformats.org/drawingml/2006/main">
              <a:rPr lang="vi" sz="1800" b="1" dirty="0" smtClean="0">
                <a:solidFill>
                  <a:schemeClr val="tx1"/>
                </a:solidFill>
              </a:rPr>
              <a:t>U</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Đ.</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 </a:t>
            </a:r>
            <a:r xmlns:a="http://schemas.openxmlformats.org/drawingml/2006/main">
              <a:rPr lang="vi" sz="1800" dirty="0" smtClean="0">
                <a:solidFill>
                  <a:srgbClr val="000000"/>
                </a:solidFill>
              </a:rPr>
              <a:t>, gói gọn trong </a:t>
            </a:r>
            <a:r xmlns:a="http://schemas.openxmlformats.org/drawingml/2006/main">
              <a:rPr lang="vi" sz="1800" b="1" dirty="0" smtClean="0">
                <a:solidFill>
                  <a:schemeClr val="tx1"/>
                </a:solidFill>
              </a:rPr>
              <a:t>I</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 </a:t>
            </a:r>
            <a:r xmlns:a="http://schemas.openxmlformats.org/drawingml/2006/main">
              <a:rPr lang="vi" sz="1800" dirty="0" smtClean="0">
                <a:solidFill>
                  <a:srgbClr val="000000"/>
                </a:solidFill>
              </a:rPr>
              <a:t>, gói gọn trong </a:t>
            </a:r>
            <a:r xmlns:a="http://schemas.openxmlformats.org/drawingml/2006/main">
              <a:rPr lang="vi" sz="1800" b="1" dirty="0" smtClean="0">
                <a:solidFill>
                  <a:schemeClr val="tx1"/>
                </a:solidFill>
              </a:rPr>
              <a:t>802.3</a:t>
            </a:r>
            <a:r xmlns:a="http://schemas.openxmlformats.org/drawingml/2006/main">
              <a:rPr lang="vi" sz="1800" dirty="0" smtClean="0">
                <a:solidFill>
                  <a:srgbClr val="C00000"/>
                </a:solidFill>
              </a:rPr>
              <a:t> </a:t>
            </a:r>
            <a:r xmlns:a="http://schemas.openxmlformats.org/drawingml/2006/main">
              <a:rPr lang="vi" sz="1800" dirty="0" smtClean="0">
                <a:solidFill>
                  <a:srgbClr val="000000"/>
                </a:solidFill>
              </a:rPr>
              <a:t>Ethernet</a:t>
            </a:r>
          </a:p>
          <a:p>
            <a:r xmlns:a="http://schemas.openxmlformats.org/drawingml/2006/main">
              <a:rPr lang="vi" sz="1800" b="1" dirty="0" smtClean="0">
                <a:solidFill>
                  <a:schemeClr val="tx1"/>
                </a:solidFill>
              </a:rPr>
              <a:t>Truyền phát </a:t>
            </a:r>
            <a:r xmlns:a="http://schemas.openxmlformats.org/drawingml/2006/main">
              <a:rPr lang="vi" sz="1800" dirty="0" smtClean="0">
                <a:solidFill>
                  <a:srgbClr val="000000"/>
                </a:solidFill>
              </a:rPr>
              <a:t>khung Ethernet </a:t>
            </a:r>
            <a:r xmlns:a="http://schemas.openxmlformats.org/drawingml/2006/main">
              <a:rPr lang="vi" sz="1800" dirty="0" smtClean="0">
                <a:solidFill>
                  <a:srgbClr val="000000"/>
                </a:solidFill>
              </a:rPr>
              <a:t>(đích: 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F) trên mạng LAN, nhận được tại bộ định tuyến đang chạy </a:t>
            </a:r>
            <a:r xmlns:a="http://schemas.openxmlformats.org/drawingml/2006/main">
              <a:rPr lang="vi" sz="1800" b="1" dirty="0" smtClean="0">
                <a:solidFill>
                  <a:schemeClr val="tx1"/>
                </a:solidFill>
              </a:rPr>
              <a:t>D</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h</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a:t>
            </a:r>
            <a:r xmlns:a="http://schemas.openxmlformats.org/drawingml/2006/main">
              <a:rPr lang="vi" sz="1800" dirty="0" smtClean="0">
                <a:solidFill>
                  <a:srgbClr val="C00000"/>
                </a:solidFill>
              </a:rPr>
              <a:t> </a:t>
            </a:r>
            <a:r xmlns:a="http://schemas.openxmlformats.org/drawingml/2006/main">
              <a:rPr lang="vi" sz="1800" dirty="0" smtClean="0">
                <a:solidFill>
                  <a:srgbClr val="000000"/>
                </a:solidFill>
              </a:rPr>
              <a:t>người phục vụ</a:t>
            </a:r>
          </a:p>
          <a:p>
            <a:r xmlns:a="http://schemas.openxmlformats.org/drawingml/2006/main">
              <a:rPr lang="vi" sz="1800" dirty="0" smtClean="0">
                <a:solidFill>
                  <a:srgbClr val="000000"/>
                </a:solidFill>
              </a:rPr>
              <a:t>Ethernet </a:t>
            </a:r>
            <a:r xmlns:a="http://schemas.openxmlformats.org/drawingml/2006/main">
              <a:rPr lang="vi" sz="1800" b="1" dirty="0" smtClean="0">
                <a:solidFill>
                  <a:schemeClr val="tx1"/>
                </a:solidFill>
              </a:rPr>
              <a:t>được chuyển </a:t>
            </a:r>
            <a:r xmlns:a="http://schemas.openxmlformats.org/drawingml/2006/main">
              <a:rPr lang="vi" sz="1800" dirty="0" smtClean="0">
                <a:solidFill>
                  <a:srgbClr val="000000"/>
                </a:solidFill>
              </a:rPr>
              <a:t>sang I</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P đã giải mã, U</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Đ.</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P được giải mã thành D</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h</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C</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P</a:t>
            </a:r>
            <a:endParaRPr xmlns:a="http://schemas.openxmlformats.org/drawingml/2006/main" lang="en-US" sz="1800" dirty="0">
              <a:solidFill>
                <a:srgbClr val="000000"/>
              </a:solidFill>
            </a:endParaRPr>
          </a:p>
        </p:txBody>
      </p:sp>
      <p:pic>
        <p:nvPicPr>
          <p:cNvPr id="6" name="Picture 5"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down through the red bars. Pointing right toward the laptop are the bars, black, blue, green, red. Router, runs D H C P. An arrow points up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0" y="1776036"/>
            <a:ext cx="4210466" cy="3286879"/>
          </a:xfrm>
          <a:prstGeom prst="rect">
            <a:avLst/>
          </a:prstGeom>
        </p:spPr>
      </p:pic>
    </p:spTree>
    <p:extLst>
      <p:ext uri="{BB962C8B-B14F-4D97-AF65-F5344CB8AC3E}">
        <p14:creationId xmlns:p14="http://schemas.microsoft.com/office/powerpoint/2010/main" val="14336027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xmlns:a="http://schemas.openxmlformats.org/drawingml/2006/main">
              <a:rPr lang="vi" dirty="0"/>
              <a:t>Một ngày trong cuộc sống… Kết nối với </a:t>
            </a:r>
            <a:r xmlns:a="http://schemas.openxmlformats.org/drawingml/2006/main">
              <a:rPr lang="vi" dirty="0" smtClean="0"/>
              <a:t>Internet </a:t>
            </a:r>
            <a:r xmlns:a="http://schemas.openxmlformats.org/drawingml/2006/main">
              <a:rPr lang="vi" sz="2000" b="0" dirty="0" smtClean="0"/>
              <a:t>(2 trên 3)</a:t>
            </a:r>
            <a:endParaRPr xmlns:a="http://schemas.openxmlformats.org/drawingml/2006/main" lang="en-IN" sz="2000" b="0" dirty="0"/>
          </a:p>
        </p:txBody>
      </p:sp>
      <p:sp>
        <p:nvSpPr>
          <p:cNvPr id="5" name="Text Placeholder 4"/>
          <p:cNvSpPr>
            <a:spLocks noGrp="1"/>
          </p:cNvSpPr>
          <p:nvPr>
            <p:ph type="body" idx="1"/>
          </p:nvPr>
        </p:nvSpPr>
        <p:spPr>
          <a:xfrm>
            <a:off x="457201" y="1600200"/>
            <a:ext cx="3882326" cy="3653725"/>
          </a:xfrm>
        </p:spPr>
        <p:txBody>
          <a:bodyPr/>
          <a:lstStyle/>
          <a:p>
            <a:pPr xmlns:a="http://schemas.openxmlformats.org/drawingml/2006/main" marL="255600" indent="-255600">
              <a:defRPr/>
            </a:pPr>
            <a:r xmlns:a="http://schemas.openxmlformats.org/drawingml/2006/main">
              <a:rPr lang="vi" sz="1800" dirty="0" smtClean="0">
                <a:latin typeface="+mn-lt"/>
              </a:rPr>
              <a:t>Đ.</a:t>
            </a:r>
            <a:r xmlns:a="http://schemas.openxmlformats.org/drawingml/2006/main">
              <a:rPr lang="vi" sz="100" dirty="0" smtClean="0">
                <a:latin typeface="+mn-lt"/>
              </a:rPr>
              <a:t> </a:t>
            </a:r>
            <a:r xmlns:a="http://schemas.openxmlformats.org/drawingml/2006/main">
              <a:rPr lang="vi" sz="1800" dirty="0" smtClean="0">
                <a:latin typeface="+mn-lt"/>
              </a:rPr>
              <a:t>h</a:t>
            </a:r>
            <a:r xmlns:a="http://schemas.openxmlformats.org/drawingml/2006/main">
              <a:rPr lang="vi" sz="100" dirty="0" smtClean="0">
                <a:latin typeface="+mn-lt"/>
              </a:rPr>
              <a:t> </a:t>
            </a:r>
            <a:r xmlns:a="http://schemas.openxmlformats.org/drawingml/2006/main">
              <a:rPr lang="vi" sz="1800" dirty="0" smtClean="0">
                <a:latin typeface="+mn-lt"/>
              </a:rPr>
              <a:t>C</a:t>
            </a:r>
            <a:r xmlns:a="http://schemas.openxmlformats.org/drawingml/2006/main">
              <a:rPr lang="vi" sz="100" dirty="0" smtClean="0">
                <a:latin typeface="+mn-lt"/>
              </a:rPr>
              <a:t> máy chủ </a:t>
            </a:r>
            <a:r xmlns:a="http://schemas.openxmlformats.org/drawingml/2006/main">
              <a:rPr lang="vi" sz="1800" dirty="0" smtClean="0">
                <a:latin typeface="+mn-lt"/>
              </a:rPr>
              <a:t>P </a:t>
            </a:r>
            <a:r xmlns:a="http://schemas.openxmlformats.org/drawingml/2006/main">
              <a:rPr lang="vi" sz="1800" dirty="0">
                <a:latin typeface="+mn-lt"/>
              </a:rPr>
              <a:t>công thức </a:t>
            </a:r>
            <a:r xmlns:a="http://schemas.openxmlformats.org/drawingml/2006/main">
              <a:rPr lang="vi" sz="1800" b="1" dirty="0" smtClean="0">
                <a:solidFill>
                  <a:schemeClr val="tx1"/>
                </a:solidFill>
                <a:latin typeface="+mn-lt"/>
              </a:rPr>
              <a:t>D</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h</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r xmlns:a="http://schemas.openxmlformats.org/drawingml/2006/main">
              <a:rPr lang="vi" sz="1800" i="1" dirty="0" smtClean="0">
                <a:solidFill>
                  <a:srgbClr val="C00000"/>
                </a:solidFill>
                <a:latin typeface="+mn-lt"/>
              </a:rPr>
              <a:t> </a:t>
            </a:r>
            <a:r xmlns:a="http://schemas.openxmlformats.org/drawingml/2006/main">
              <a:rPr lang="vi" sz="1800" b="1" dirty="0" smtClean="0">
                <a:solidFill>
                  <a:schemeClr val="tx1"/>
                </a:solidFill>
                <a:latin typeface="+mn-lt"/>
              </a:rPr>
              <a:t>Một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C</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K</a:t>
            </a:r>
            <a:r xmlns:a="http://schemas.openxmlformats.org/drawingml/2006/main">
              <a:rPr lang="vi" sz="1800" dirty="0" smtClean="0">
                <a:solidFill>
                  <a:srgbClr val="C00000"/>
                </a:solidFill>
                <a:latin typeface="+mn-lt"/>
              </a:rPr>
              <a:t> </a:t>
            </a:r>
            <a:r xmlns:a="http://schemas.openxmlformats.org/drawingml/2006/main">
              <a:rPr lang="vi" sz="1800" dirty="0">
                <a:latin typeface="+mn-lt"/>
              </a:rPr>
              <a:t>chứa </a:t>
            </a:r>
            <a:r xmlns:a="http://schemas.openxmlformats.org/drawingml/2006/main">
              <a:rPr lang="vi" sz="1800" dirty="0" smtClean="0">
                <a:latin typeface="+mn-lt"/>
              </a:rPr>
              <a:t>khách hàng của tôi</a:t>
            </a:r>
            <a:r xmlns:a="http://schemas.openxmlformats.org/drawingml/2006/main">
              <a:rPr lang="vi" sz="100" dirty="0" smtClean="0">
                <a:latin typeface="+mn-lt"/>
              </a:rPr>
              <a:t> Địa chỉ </a:t>
            </a:r>
            <a:r xmlns:a="http://schemas.openxmlformats.org/drawingml/2006/main">
              <a:rPr lang="vi" sz="1800" dirty="0" smtClean="0">
                <a:latin typeface="+mn-lt"/>
              </a:rPr>
              <a:t>P </a:t>
            </a:r>
            <a:r xmlns:a="http://schemas.openxmlformats.org/drawingml/2006/main">
              <a:rPr lang="vi" sz="1800" dirty="0">
                <a:latin typeface="+mn-lt"/>
              </a:rPr>
              <a:t>, </a:t>
            </a:r>
            <a:r xmlns:a="http://schemas.openxmlformats.org/drawingml/2006/main">
              <a:rPr lang="vi" sz="1800" dirty="0" smtClean="0">
                <a:latin typeface="+mn-lt"/>
              </a:rPr>
              <a:t>tôi</a:t>
            </a:r>
            <a:r xmlns:a="http://schemas.openxmlformats.org/drawingml/2006/main">
              <a:rPr lang="vi" sz="100" dirty="0" smtClean="0">
                <a:latin typeface="+mn-lt"/>
              </a:rPr>
              <a:t> Địa chỉ </a:t>
            </a:r>
            <a:r xmlns:a="http://schemas.openxmlformats.org/drawingml/2006/main">
              <a:rPr lang="vi" sz="1800" dirty="0" smtClean="0">
                <a:latin typeface="+mn-lt"/>
              </a:rPr>
              <a:t>P </a:t>
            </a:r>
            <a:r xmlns:a="http://schemas.openxmlformats.org/drawingml/2006/main">
              <a:rPr lang="vi" sz="1800" dirty="0">
                <a:latin typeface="+mn-lt"/>
              </a:rPr>
              <a:t>của bộ định tuyến bước nhảy đầu tiên cho máy khách, tên &amp; </a:t>
            </a:r>
            <a:r xmlns:a="http://schemas.openxmlformats.org/drawingml/2006/main">
              <a:rPr lang="vi" sz="1800" dirty="0" smtClean="0">
                <a:latin typeface="+mn-lt"/>
              </a:rPr>
              <a:t>tôi</a:t>
            </a:r>
            <a:r xmlns:a="http://schemas.openxmlformats.org/drawingml/2006/main">
              <a:rPr lang="vi" sz="100" dirty="0" smtClean="0">
                <a:latin typeface="+mn-lt"/>
              </a:rPr>
              <a:t> Địa chỉ </a:t>
            </a:r>
            <a:r xmlns:a="http://schemas.openxmlformats.org/drawingml/2006/main">
              <a:rPr lang="vi" sz="1800" dirty="0" smtClean="0">
                <a:latin typeface="+mn-lt"/>
              </a:rPr>
              <a:t>P </a:t>
            </a:r>
            <a:r xmlns:a="http://schemas.openxmlformats.org/drawingml/2006/main">
              <a:rPr lang="vi" sz="1800" dirty="0">
                <a:latin typeface="+mn-lt"/>
              </a:rPr>
              <a:t>của </a:t>
            </a:r>
            <a:r xmlns:a="http://schemas.openxmlformats.org/drawingml/2006/main">
              <a:rPr lang="vi" sz="1800" dirty="0" smtClean="0">
                <a:latin typeface="+mn-lt"/>
              </a:rPr>
              <a:t>D</a:t>
            </a:r>
            <a:r xmlns:a="http://schemas.openxmlformats.org/drawingml/2006/main">
              <a:rPr lang="vi" sz="100" dirty="0" smtClean="0">
                <a:latin typeface="+mn-lt"/>
              </a:rPr>
              <a:t>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máy chủ S</a:t>
            </a:r>
            <a:endParaRPr xmlns:a="http://schemas.openxmlformats.org/drawingml/2006/main" lang="en-US" sz="1800" dirty="0">
              <a:latin typeface="+mn-lt"/>
            </a:endParaRPr>
          </a:p>
          <a:p>
            <a:pPr xmlns:a="http://schemas.openxmlformats.org/drawingml/2006/main" marL="255600" indent="-255600">
              <a:defRPr/>
            </a:pPr>
            <a:r xmlns:a="http://schemas.openxmlformats.org/drawingml/2006/main">
              <a:rPr lang="vi" sz="1800" dirty="0" smtClean="0">
                <a:solidFill>
                  <a:srgbClr val="000000"/>
                </a:solidFill>
                <a:latin typeface="+mn-lt"/>
              </a:rPr>
              <a:t>đóng gói </a:t>
            </a:r>
            <a:r xmlns:a="http://schemas.openxmlformats.org/drawingml/2006/main">
              <a:rPr lang="vi" sz="1800" dirty="0">
                <a:solidFill>
                  <a:srgbClr val="000000"/>
                </a:solidFill>
                <a:latin typeface="+mn-lt"/>
              </a:rPr>
              <a:t>tại </a:t>
            </a:r>
            <a:r xmlns:a="http://schemas.openxmlformats.org/drawingml/2006/main">
              <a:rPr lang="vi" sz="1800" dirty="0" smtClean="0">
                <a:solidFill>
                  <a:srgbClr val="000000"/>
                </a:solidFill>
                <a:latin typeface="+mn-lt"/>
              </a:rPr>
              <a:t>D</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h</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a:t>
            </a:r>
            <a:r xmlns:a="http://schemas.openxmlformats.org/drawingml/2006/main">
              <a:rPr lang="vi" sz="100" dirty="0" smtClean="0">
                <a:solidFill>
                  <a:srgbClr val="000000"/>
                </a:solidFill>
                <a:latin typeface="+mn-lt"/>
              </a:rPr>
              <a:t> Máy chủ </a:t>
            </a:r>
            <a:r xmlns:a="http://schemas.openxmlformats.org/drawingml/2006/main">
              <a:rPr lang="vi" sz="1800" dirty="0" smtClean="0">
                <a:solidFill>
                  <a:srgbClr val="000000"/>
                </a:solidFill>
                <a:latin typeface="+mn-lt"/>
              </a:rPr>
              <a:t>P </a:t>
            </a:r>
            <a:r xmlns:a="http://schemas.openxmlformats.org/drawingml/2006/main">
              <a:rPr lang="vi" sz="1800" dirty="0">
                <a:solidFill>
                  <a:srgbClr val="000000"/>
                </a:solidFill>
                <a:latin typeface="+mn-lt"/>
              </a:rPr>
              <a:t>, chuyển tiếp khung ( </a:t>
            </a:r>
            <a:r xmlns:a="http://schemas.openxmlformats.org/drawingml/2006/main">
              <a:rPr lang="vi" sz="1800" b="1" dirty="0">
                <a:solidFill>
                  <a:schemeClr val="tx1"/>
                </a:solidFill>
                <a:latin typeface="+mn-lt"/>
              </a:rPr>
              <a:t>học chuyển đổi </a:t>
            </a:r>
            <a:r xmlns:a="http://schemas.openxmlformats.org/drawingml/2006/main">
              <a:rPr lang="vi" sz="1800" dirty="0">
                <a:solidFill>
                  <a:srgbClr val="000000"/>
                </a:solidFill>
                <a:latin typeface="+mn-lt"/>
              </a:rPr>
              <a:t>) qua </a:t>
            </a:r>
            <a:r xmlns:a="http://schemas.openxmlformats.org/drawingml/2006/main">
              <a:rPr lang="vi" sz="1800" dirty="0" smtClean="0">
                <a:solidFill>
                  <a:srgbClr val="000000"/>
                </a:solidFill>
                <a:latin typeface="+mn-lt"/>
              </a:rPr>
              <a:t>L</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Một</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N </a:t>
            </a:r>
            <a:r xmlns:a="http://schemas.openxmlformats.org/drawingml/2006/main">
              <a:rPr lang="vi" sz="1800" dirty="0">
                <a:solidFill>
                  <a:srgbClr val="000000"/>
                </a:solidFill>
                <a:latin typeface="+mn-lt"/>
              </a:rPr>
              <a:t>, tách kênh tại </a:t>
            </a:r>
            <a:r xmlns:a="http://schemas.openxmlformats.org/drawingml/2006/main">
              <a:rPr lang="vi" sz="1800" dirty="0" smtClean="0">
                <a:solidFill>
                  <a:srgbClr val="000000"/>
                </a:solidFill>
                <a:latin typeface="+mn-lt"/>
              </a:rPr>
              <a:t>máy khách</a:t>
            </a:r>
            <a:endParaRPr xmlns:a="http://schemas.openxmlformats.org/drawingml/2006/main" lang="en-US" sz="1800" dirty="0">
              <a:solidFill>
                <a:srgbClr val="000000"/>
              </a:solidFill>
              <a:latin typeface="+mn-lt"/>
            </a:endParaRPr>
          </a:p>
          <a:p>
            <a:pPr xmlns:a="http://schemas.openxmlformats.org/drawingml/2006/main" marL="255600" indent="-255600"/>
            <a:r xmlns:a="http://schemas.openxmlformats.org/drawingml/2006/main">
              <a:rPr lang="vi" sz="1800" dirty="0" smtClean="0">
                <a:solidFill>
                  <a:srgbClr val="000000"/>
                </a:solidFill>
                <a:latin typeface="+mn-lt"/>
              </a:rPr>
              <a:t>Đ.</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h</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a:t>
            </a:r>
            <a:r xmlns:a="http://schemas.openxmlformats.org/drawingml/2006/main">
              <a:rPr lang="vi" sz="100" dirty="0" smtClean="0">
                <a:solidFill>
                  <a:srgbClr val="000000"/>
                </a:solidFill>
                <a:latin typeface="+mn-lt"/>
              </a:rPr>
              <a:t> </a:t>
            </a:r>
            <a:r xmlns:a="http://schemas.openxmlformats.org/drawingml/2006/main">
              <a:rPr lang="vi" sz="1800" dirty="0">
                <a:solidFill>
                  <a:srgbClr val="000000"/>
                </a:solidFill>
                <a:latin typeface="+mn-lt"/>
              </a:rPr>
              <a:t>Khách hàng </a:t>
            </a:r>
            <a:r xmlns:a="http://schemas.openxmlformats.org/drawingml/2006/main">
              <a:rPr lang="vi" sz="1800" dirty="0" smtClean="0">
                <a:solidFill>
                  <a:srgbClr val="000000"/>
                </a:solidFill>
                <a:latin typeface="+mn-lt"/>
              </a:rPr>
              <a:t>P nhận được </a:t>
            </a:r>
            <a:r xmlns:a="http://schemas.openxmlformats.org/drawingml/2006/main">
              <a:rPr lang="vi" sz="1800" dirty="0" smtClean="0">
                <a:solidFill>
                  <a:srgbClr val="000000"/>
                </a:solidFill>
                <a:latin typeface="+mn-lt"/>
              </a:rPr>
              <a:t>D</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h</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PA</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C</a:t>
            </a:r>
            <a:r xmlns:a="http://schemas.openxmlformats.org/drawingml/2006/main">
              <a:rPr lang="vi" sz="100" dirty="0" smtClean="0">
                <a:solidFill>
                  <a:srgbClr val="000000"/>
                </a:solidFill>
                <a:latin typeface="+mn-lt"/>
              </a:rPr>
              <a:t> </a:t>
            </a:r>
            <a:r xmlns:a="http://schemas.openxmlformats.org/drawingml/2006/main">
              <a:rPr lang="vi" sz="1800" dirty="0" smtClean="0">
                <a:solidFill>
                  <a:srgbClr val="000000"/>
                </a:solidFill>
                <a:latin typeface="+mn-lt"/>
              </a:rPr>
              <a:t>K trả lời</a:t>
            </a:r>
            <a:endParaRPr xmlns:a="http://schemas.openxmlformats.org/drawingml/2006/main" lang="en-US" sz="1800" dirty="0">
              <a:solidFill>
                <a:srgbClr val="000000"/>
              </a:solidFill>
              <a:latin typeface="+mn-lt"/>
            </a:endParaRPr>
          </a:p>
        </p:txBody>
      </p:sp>
      <p:sp>
        <p:nvSpPr>
          <p:cNvPr id="6" name="Text Placeholder 5"/>
          <p:cNvSpPr>
            <a:spLocks noGrp="1"/>
          </p:cNvSpPr>
          <p:nvPr>
            <p:ph type="body" idx="2"/>
          </p:nvPr>
        </p:nvSpPr>
        <p:spPr>
          <a:xfrm>
            <a:off x="457200" y="5563889"/>
            <a:ext cx="8229600" cy="701756"/>
          </a:xfrm>
        </p:spPr>
        <p:txBody>
          <a:bodyPr/>
          <a:lstStyle/>
          <a:p>
            <a:pPr xmlns:a="http://schemas.openxmlformats.org/drawingml/2006/main" marL="0" indent="0">
              <a:spcBef>
                <a:spcPts val="0"/>
              </a:spcBef>
              <a:buNone/>
              <a:defRPr/>
            </a:pPr>
            <a:r xmlns:a="http://schemas.openxmlformats.org/drawingml/2006/main">
              <a:rPr lang="vi" sz="1800" b="1" dirty="0">
                <a:solidFill>
                  <a:srgbClr val="000000"/>
                </a:solidFill>
                <a:latin typeface="+mn-lt"/>
              </a:rPr>
              <a:t>Khách hàng bây giờ có </a:t>
            </a:r>
            <a:r xmlns:a="http://schemas.openxmlformats.org/drawingml/2006/main">
              <a:rPr lang="vi" sz="1800" b="1" dirty="0" smtClean="0">
                <a:solidFill>
                  <a:srgbClr val="000000"/>
                </a:solidFill>
                <a:latin typeface="+mn-lt"/>
              </a:rPr>
              <a:t>tôi</a:t>
            </a:r>
            <a:r xmlns:a="http://schemas.openxmlformats.org/drawingml/2006/main">
              <a:rPr lang="vi" sz="100" b="1" dirty="0" smtClean="0">
                <a:solidFill>
                  <a:srgbClr val="000000"/>
                </a:solidFill>
                <a:latin typeface="+mn-lt"/>
              </a:rPr>
              <a:t> Địa chỉ </a:t>
            </a:r>
            <a:r xmlns:a="http://schemas.openxmlformats.org/drawingml/2006/main">
              <a:rPr lang="vi" sz="1800" b="1" dirty="0" smtClean="0">
                <a:solidFill>
                  <a:srgbClr val="000000"/>
                </a:solidFill>
                <a:latin typeface="+mn-lt"/>
              </a:rPr>
              <a:t>P </a:t>
            </a:r>
            <a:r xmlns:a="http://schemas.openxmlformats.org/drawingml/2006/main">
              <a:rPr lang="vi" sz="1800" b="1" dirty="0">
                <a:solidFill>
                  <a:srgbClr val="000000"/>
                </a:solidFill>
                <a:latin typeface="+mn-lt"/>
              </a:rPr>
              <a:t>, biết tên và địa chỉ của </a:t>
            </a:r>
            <a:r xmlns:a="http://schemas.openxmlformats.org/drawingml/2006/main">
              <a:rPr lang="vi" sz="1800" b="1" dirty="0" smtClean="0">
                <a:solidFill>
                  <a:srgbClr val="000000"/>
                </a:solidFill>
                <a:latin typeface="+mn-lt"/>
              </a:rPr>
              <a:t>D</a:t>
            </a:r>
            <a:r xmlns:a="http://schemas.openxmlformats.org/drawingml/2006/main">
              <a:rPr lang="vi" sz="100" b="1" dirty="0" smtClean="0">
                <a:solidFill>
                  <a:srgbClr val="000000"/>
                </a:solidFill>
                <a:latin typeface="+mn-lt"/>
              </a:rPr>
              <a:t> </a:t>
            </a:r>
            <a:r xmlns:a="http://schemas.openxmlformats.org/drawingml/2006/main">
              <a:rPr lang="vi" sz="1800" b="1" dirty="0" smtClean="0">
                <a:solidFill>
                  <a:srgbClr val="000000"/>
                </a:solidFill>
                <a:latin typeface="+mn-lt"/>
              </a:rPr>
              <a:t>N</a:t>
            </a:r>
            <a:r xmlns:a="http://schemas.openxmlformats.org/drawingml/2006/main">
              <a:rPr lang="vi" sz="100" b="1" dirty="0" smtClean="0">
                <a:solidFill>
                  <a:srgbClr val="000000"/>
                </a:solidFill>
                <a:latin typeface="+mn-lt"/>
              </a:rPr>
              <a:t> </a:t>
            </a:r>
            <a:r xmlns:a="http://schemas.openxmlformats.org/drawingml/2006/main">
              <a:rPr lang="vi" sz="1800" b="1" dirty="0" smtClean="0">
                <a:solidFill>
                  <a:srgbClr val="000000"/>
                </a:solidFill>
                <a:latin typeface="+mn-lt"/>
              </a:rPr>
              <a:t>máy chủ </a:t>
            </a:r>
            <a:r xmlns:a="http://schemas.openxmlformats.org/drawingml/2006/main">
              <a:rPr lang="vi" sz="1800" b="1" dirty="0">
                <a:solidFill>
                  <a:srgbClr val="000000"/>
                </a:solidFill>
                <a:latin typeface="+mn-lt"/>
              </a:rPr>
              <a:t>, </a:t>
            </a:r>
            <a:r xmlns:a="http://schemas.openxmlformats.org/drawingml/2006/main">
              <a:rPr lang="vi" sz="1800" b="1" dirty="0" smtClean="0">
                <a:solidFill>
                  <a:srgbClr val="000000"/>
                </a:solidFill>
                <a:latin typeface="+mn-lt"/>
              </a:rPr>
              <a:t>tôi</a:t>
            </a:r>
            <a:r xmlns:a="http://schemas.openxmlformats.org/drawingml/2006/main">
              <a:rPr lang="vi" sz="100" b="1" dirty="0" smtClean="0">
                <a:solidFill>
                  <a:srgbClr val="000000"/>
                </a:solidFill>
                <a:latin typeface="+mn-lt"/>
              </a:rPr>
              <a:t> Địa chỉ </a:t>
            </a:r>
            <a:r xmlns:a="http://schemas.openxmlformats.org/drawingml/2006/main">
              <a:rPr lang="vi" sz="1800" b="1" dirty="0" smtClean="0">
                <a:solidFill>
                  <a:srgbClr val="000000"/>
                </a:solidFill>
                <a:latin typeface="+mn-lt"/>
              </a:rPr>
              <a:t>P của </a:t>
            </a:r>
            <a:r xmlns:a="http://schemas.openxmlformats.org/drawingml/2006/main">
              <a:rPr lang="vi" sz="1800" b="1" dirty="0" smtClean="0">
                <a:solidFill>
                  <a:srgbClr val="000000"/>
                </a:solidFill>
                <a:latin typeface="+mn-lt"/>
              </a:rPr>
              <a:t>bộ định tuyến </a:t>
            </a:r>
            <a:endParaRPr xmlns:a="http://schemas.openxmlformats.org/drawingml/2006/main" lang="en-US" sz="1800" b="1" dirty="0">
              <a:solidFill>
                <a:srgbClr val="000000"/>
              </a:solidFill>
              <a:latin typeface="+mn-lt"/>
            </a:endParaRPr>
            <a:r xmlns:a="http://schemas.openxmlformats.org/drawingml/2006/main">
              <a:rPr lang="vi" sz="1800" b="1" dirty="0">
                <a:solidFill>
                  <a:srgbClr val="000000"/>
                </a:solidFill>
                <a:latin typeface="+mn-lt"/>
              </a:rPr>
              <a:t>bước nhảy đầu tiên của nó</a:t>
            </a:r>
          </a:p>
        </p:txBody>
      </p:sp>
      <p:pic>
        <p:nvPicPr>
          <p:cNvPr id="8" name="Picture 7"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up through the red bars. Pointing right toward the laptop are the bars, black, blue, green, red. Router, runs D H C P. An arrow points down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22614"/>
            <a:ext cx="3754990" cy="3065451"/>
          </a:xfrm>
          <a:prstGeom prst="rect">
            <a:avLst/>
          </a:prstGeom>
        </p:spPr>
      </p:pic>
    </p:spTree>
    <p:extLst>
      <p:ext uri="{BB962C8B-B14F-4D97-AF65-F5344CB8AC3E}">
        <p14:creationId xmlns:p14="http://schemas.microsoft.com/office/powerpoint/2010/main" val="4885703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t>Một ngày trong cuộc sống… Kết nối </a:t>
            </a:r>
            <a:r xmlns:a="http://schemas.openxmlformats.org/drawingml/2006/main">
              <a:rPr lang="vi" dirty="0" smtClean="0"/>
              <a:t>Internet </a:t>
            </a:r>
            <a:r xmlns:a="http://schemas.openxmlformats.org/drawingml/2006/main">
              <a:rPr lang="vi" sz="2000" b="0" dirty="0" smtClean="0"/>
              <a:t>(3 trên 3)</a:t>
            </a:r>
            <a:endParaRPr xmlns:a="http://schemas.openxmlformats.org/drawingml/2006/main" lang="en-IN" sz="2000" b="0" dirty="0"/>
          </a:p>
        </p:txBody>
      </p:sp>
      <p:sp>
        <p:nvSpPr>
          <p:cNvPr id="6" name="Text Placeholder 5"/>
          <p:cNvSpPr>
            <a:spLocks noGrp="1"/>
          </p:cNvSpPr>
          <p:nvPr>
            <p:ph type="body" idx="1"/>
          </p:nvPr>
        </p:nvSpPr>
        <p:spPr>
          <a:xfrm>
            <a:off x="457200" y="1600200"/>
            <a:ext cx="4305300" cy="4667250"/>
          </a:xfrm>
        </p:spPr>
        <p:txBody>
          <a:bodyPr/>
          <a:lstStyle/>
          <a:p>
            <a:r xmlns:a="http://schemas.openxmlformats.org/drawingml/2006/main">
              <a:rPr lang="vi" sz="1800" dirty="0"/>
              <a:t>trước khi gửi </a:t>
            </a:r>
            <a:r xmlns:a="http://schemas.openxmlformats.org/drawingml/2006/main">
              <a:rPr lang="vi" sz="1800" b="1" dirty="0" smtClean="0">
                <a:solidFill>
                  <a:schemeClr val="tx1"/>
                </a:solidFill>
              </a:rPr>
              <a:t>H</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t</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t</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a:t>
            </a:r>
            <a:r xmlns:a="http://schemas.openxmlformats.org/drawingml/2006/main">
              <a:rPr lang="vi" sz="1800" b="1" i="1" dirty="0" smtClean="0">
                <a:solidFill>
                  <a:srgbClr val="C00000"/>
                </a:solidFill>
              </a:rPr>
              <a:t> </a:t>
            </a:r>
            <a:r xmlns:a="http://schemas.openxmlformats.org/drawingml/2006/main">
              <a:rPr lang="vi" sz="1800" dirty="0"/>
              <a:t>yêu cầu, cần địa chỉ IP của </a:t>
            </a:r>
            <a:r xmlns:a="http://schemas.openxmlformats.org/drawingml/2006/main" xmlns:r="http://schemas.openxmlformats.org/officeDocument/2006/relationships">
              <a:rPr lang="vi" sz="1800" dirty="0">
                <a:hlinkClick r:id="rId2" tooltip="http://www.google.com/"/>
              </a:rPr>
              <a:t>www.google.com </a:t>
            </a:r>
            <a:r xmlns:a="http://schemas.openxmlformats.org/drawingml/2006/main">
              <a:rPr lang="vi" sz="1800" dirty="0"/>
              <a:t>: </a:t>
            </a:r>
            <a:r xmlns:a="http://schemas.openxmlformats.org/drawingml/2006/main">
              <a:rPr lang="vi" sz="1800" b="1" dirty="0" smtClean="0">
                <a:solidFill>
                  <a:schemeClr val="tx1"/>
                </a:solidFill>
              </a:rPr>
              <a:t>D</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N</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S</a:t>
            </a:r>
          </a:p>
          <a:p>
            <a:r xmlns:a="http://schemas.openxmlformats.org/drawingml/2006/main">
              <a:rPr lang="vi" sz="1800" dirty="0" smtClean="0">
                <a:solidFill>
                  <a:srgbClr val="000000"/>
                </a:solidFill>
              </a:rPr>
              <a:t>Đ.</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N</a:t>
            </a:r>
            <a:r xmlns:a="http://schemas.openxmlformats.org/drawingml/2006/main">
              <a:rPr lang="vi" sz="100" dirty="0" smtClean="0">
                <a:solidFill>
                  <a:srgbClr val="000000"/>
                </a:solidFill>
              </a:rPr>
              <a:t> Truy vấn </a:t>
            </a:r>
            <a:r xmlns:a="http://schemas.openxmlformats.org/drawingml/2006/main">
              <a:rPr lang="vi" sz="1800" dirty="0" smtClean="0">
                <a:solidFill>
                  <a:srgbClr val="000000"/>
                </a:solidFill>
              </a:rPr>
              <a:t>S </a:t>
            </a:r>
            <a:r xmlns:a="http://schemas.openxmlformats.org/drawingml/2006/main">
              <a:rPr lang="vi" sz="1800" dirty="0">
                <a:solidFill>
                  <a:srgbClr val="000000"/>
                </a:solidFill>
              </a:rPr>
              <a:t>được tạo, được gói gọn trong </a:t>
            </a:r>
            <a:r xmlns:a="http://schemas.openxmlformats.org/drawingml/2006/main">
              <a:rPr lang="vi" sz="1800" dirty="0" smtClean="0">
                <a:solidFill>
                  <a:srgbClr val="000000"/>
                </a:solidFill>
              </a:rPr>
              <a:t>U</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Đ.</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P </a:t>
            </a:r>
            <a:r xmlns:a="http://schemas.openxmlformats.org/drawingml/2006/main">
              <a:rPr lang="vi" sz="1800" dirty="0">
                <a:solidFill>
                  <a:srgbClr val="000000"/>
                </a:solidFill>
              </a:rPr>
              <a:t>, gói gọn trong </a:t>
            </a:r>
            <a:r xmlns:a="http://schemas.openxmlformats.org/drawingml/2006/main">
              <a:rPr lang="vi" sz="1800" dirty="0" smtClean="0">
                <a:solidFill>
                  <a:srgbClr val="000000"/>
                </a:solidFill>
              </a:rPr>
              <a:t>I</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P </a:t>
            </a:r>
            <a:r xmlns:a="http://schemas.openxmlformats.org/drawingml/2006/main">
              <a:rPr lang="vi" sz="1800" dirty="0">
                <a:solidFill>
                  <a:srgbClr val="000000"/>
                </a:solidFill>
              </a:rPr>
              <a:t>, gói gọn trong </a:t>
            </a:r>
            <a:r xmlns:a="http://schemas.openxmlformats.org/drawingml/2006/main">
              <a:rPr lang="vi" sz="1800" dirty="0" smtClean="0">
                <a:solidFill>
                  <a:srgbClr val="000000"/>
                </a:solidFill>
              </a:rPr>
              <a:t>E</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thứ tự. Để </a:t>
            </a:r>
            <a:r xmlns:a="http://schemas.openxmlformats.org/drawingml/2006/main">
              <a:rPr lang="vi" sz="1800" dirty="0">
                <a:solidFill>
                  <a:srgbClr val="000000"/>
                </a:solidFill>
              </a:rPr>
              <a:t>gửi khung đến bộ định tuyến, cần </a:t>
            </a:r>
            <a:r xmlns:a="http://schemas.openxmlformats.org/drawingml/2006/main">
              <a:rPr lang="vi" sz="1800" dirty="0" smtClean="0">
                <a:solidFill>
                  <a:srgbClr val="000000"/>
                </a:solidFill>
              </a:rPr>
              <a:t>M</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Một</a:t>
            </a:r>
            <a:r xmlns:a="http://schemas.openxmlformats.org/drawingml/2006/main">
              <a:rPr lang="vi" sz="100" dirty="0" smtClean="0">
                <a:solidFill>
                  <a:srgbClr val="000000"/>
                </a:solidFill>
              </a:rPr>
              <a:t> Địa chỉ </a:t>
            </a:r>
            <a:r xmlns:a="http://schemas.openxmlformats.org/drawingml/2006/main">
              <a:rPr lang="vi" sz="1800" dirty="0" smtClean="0">
                <a:solidFill>
                  <a:srgbClr val="000000"/>
                </a:solidFill>
              </a:rPr>
              <a:t>C </a:t>
            </a:r>
            <a:r xmlns:a="http://schemas.openxmlformats.org/drawingml/2006/main">
              <a:rPr lang="vi" sz="1800" dirty="0">
                <a:solidFill>
                  <a:srgbClr val="000000"/>
                </a:solidFill>
              </a:rPr>
              <a:t>của giao diện bộ định tuyến: </a:t>
            </a:r>
            <a:r xmlns:a="http://schemas.openxmlformats.org/drawingml/2006/main">
              <a:rPr lang="vi" sz="1800" b="1" dirty="0" smtClean="0">
                <a:solidFill>
                  <a:schemeClr val="tx1"/>
                </a:solidFill>
              </a:rPr>
              <a:t>A</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r</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P</a:t>
            </a:r>
            <a:endParaRPr xmlns:a="http://schemas.openxmlformats.org/drawingml/2006/main" lang="en-US" sz="1800" b="1" dirty="0">
              <a:solidFill>
                <a:schemeClr val="tx1"/>
              </a:solidFill>
            </a:endParaRPr>
          </a:p>
          <a:p>
            <a:r xmlns:a="http://schemas.openxmlformats.org/drawingml/2006/main">
              <a:rPr lang="vi" sz="1800" b="1" dirty="0" smtClean="0">
                <a:solidFill>
                  <a:schemeClr val="tx1"/>
                </a:solidFill>
              </a:rPr>
              <a:t>Một</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r</a:t>
            </a:r>
            <a:r xmlns:a="http://schemas.openxmlformats.org/drawingml/2006/main">
              <a:rPr lang="vi" sz="100" b="1" dirty="0" smtClean="0">
                <a:solidFill>
                  <a:schemeClr val="tx1"/>
                </a:solidFill>
              </a:rPr>
              <a:t> </a:t>
            </a:r>
            <a:r xmlns:a="http://schemas.openxmlformats.org/drawingml/2006/main">
              <a:rPr lang="vi" sz="1800" b="1" dirty="0">
                <a:solidFill>
                  <a:schemeClr val="tx1"/>
                </a:solidFill>
              </a:rPr>
              <a:t>truy vấn </a:t>
            </a:r>
            <a:r xmlns:a="http://schemas.openxmlformats.org/drawingml/2006/main">
              <a:rPr lang="vi" sz="1800" b="1" dirty="0" smtClean="0">
                <a:solidFill>
                  <a:schemeClr val="tx1"/>
                </a:solidFill>
              </a:rPr>
              <a:t>P</a:t>
            </a:r>
            <a:r xmlns:a="http://schemas.openxmlformats.org/drawingml/2006/main">
              <a:rPr lang="vi" sz="1800" dirty="0">
                <a:solidFill>
                  <a:srgbClr val="C00000"/>
                </a:solidFill>
              </a:rPr>
              <a:t> </a:t>
            </a:r>
            <a:r xmlns:a="http://schemas.openxmlformats.org/drawingml/2006/main">
              <a:rPr lang="vi" sz="1800" dirty="0">
                <a:solidFill>
                  <a:srgbClr val="000000"/>
                </a:solidFill>
              </a:rPr>
              <a:t>quảng bá, được nhận bởi bộ định tuyến, trả lời bằng </a:t>
            </a:r>
            <a:r xmlns:a="http://schemas.openxmlformats.org/drawingml/2006/main">
              <a:rPr lang="vi" sz="1800" b="1" dirty="0" smtClean="0">
                <a:solidFill>
                  <a:schemeClr val="tx1"/>
                </a:solidFill>
              </a:rPr>
              <a:t>A</a:t>
            </a:r>
            <a:r xmlns:a="http://schemas.openxmlformats.org/drawingml/2006/main">
              <a:rPr lang="vi" sz="100" b="1" dirty="0" smtClean="0">
                <a:solidFill>
                  <a:schemeClr val="tx1"/>
                </a:solidFill>
              </a:rPr>
              <a:t> </a:t>
            </a:r>
            <a:r xmlns:a="http://schemas.openxmlformats.org/drawingml/2006/main">
              <a:rPr lang="vi" sz="1800" b="1" dirty="0" smtClean="0">
                <a:solidFill>
                  <a:schemeClr val="tx1"/>
                </a:solidFill>
              </a:rPr>
              <a:t>r</a:t>
            </a:r>
            <a:r xmlns:a="http://schemas.openxmlformats.org/drawingml/2006/main">
              <a:rPr lang="vi" sz="100" b="1" dirty="0" smtClean="0">
                <a:solidFill>
                  <a:schemeClr val="tx1"/>
                </a:solidFill>
              </a:rPr>
              <a:t> </a:t>
            </a:r>
            <a:r xmlns:a="http://schemas.openxmlformats.org/drawingml/2006/main">
              <a:rPr lang="vi" sz="1800" b="1" dirty="0">
                <a:solidFill>
                  <a:schemeClr val="tx1"/>
                </a:solidFill>
              </a:rPr>
              <a:t>Trả lời </a:t>
            </a:r>
            <a:r xmlns:a="http://schemas.openxmlformats.org/drawingml/2006/main">
              <a:rPr lang="vi" sz="1800" b="1" dirty="0" smtClean="0">
                <a:solidFill>
                  <a:schemeClr val="tx1"/>
                </a:solidFill>
              </a:rPr>
              <a:t>P </a:t>
            </a:r>
            <a:r xmlns:a="http://schemas.openxmlformats.org/drawingml/2006/main">
              <a:rPr lang="vi" sz="1800" dirty="0">
                <a:solidFill>
                  <a:srgbClr val="000000"/>
                </a:solidFill>
              </a:rPr>
              <a:t>đưa ra địa chỉ MAC của giao diện bộ định tuyến</a:t>
            </a:r>
          </a:p>
          <a:p>
            <a:pPr xmlns:a="http://schemas.openxmlformats.org/drawingml/2006/main" marL="741600" indent="-284400">
              <a:spcBef>
                <a:spcPts val="600"/>
              </a:spcBef>
              <a:buFont typeface="Arial" panose="020B0604020202020204" pitchFamily="34" charset="0"/>
              <a:buChar char="–"/>
            </a:pPr>
            <a:r xmlns:a="http://schemas.openxmlformats.org/drawingml/2006/main">
              <a:rPr lang="vi" sz="1800" dirty="0">
                <a:solidFill>
                  <a:srgbClr val="000000"/>
                </a:solidFill>
              </a:rPr>
              <a:t>khách hàng bây giờ biết </a:t>
            </a:r>
            <a:r xmlns:a="http://schemas.openxmlformats.org/drawingml/2006/main">
              <a:rPr lang="vi" sz="1800" dirty="0" smtClean="0">
                <a:solidFill>
                  <a:srgbClr val="000000"/>
                </a:solidFill>
              </a:rPr>
              <a:t>M</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Một</a:t>
            </a:r>
            <a:r xmlns:a="http://schemas.openxmlformats.org/drawingml/2006/main">
              <a:rPr lang="vi" sz="100" dirty="0" smtClean="0">
                <a:solidFill>
                  <a:srgbClr val="000000"/>
                </a:solidFill>
              </a:rPr>
              <a:t> Địa chỉ </a:t>
            </a:r>
            <a:r xmlns:a="http://schemas.openxmlformats.org/drawingml/2006/main">
              <a:rPr lang="vi" sz="1800" dirty="0" smtClean="0">
                <a:solidFill>
                  <a:srgbClr val="000000"/>
                </a:solidFill>
              </a:rPr>
              <a:t>C </a:t>
            </a:r>
            <a:r xmlns:a="http://schemas.openxmlformats.org/drawingml/2006/main">
              <a:rPr lang="vi" sz="1800" dirty="0">
                <a:solidFill>
                  <a:srgbClr val="000000"/>
                </a:solidFill>
              </a:rPr>
              <a:t>của bộ định tuyến hop đầu tiên, vì vậy bây giờ có thể gửi khung chứa </a:t>
            </a:r>
            <a:r xmlns:a="http://schemas.openxmlformats.org/drawingml/2006/main">
              <a:rPr lang="vi" sz="1800" dirty="0" smtClean="0">
                <a:solidFill>
                  <a:srgbClr val="000000"/>
                </a:solidFill>
              </a:rPr>
              <a:t>D</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N</a:t>
            </a:r>
            <a:r xmlns:a="http://schemas.openxmlformats.org/drawingml/2006/main">
              <a:rPr lang="vi" sz="100" dirty="0" smtClean="0">
                <a:solidFill>
                  <a:srgbClr val="000000"/>
                </a:solidFill>
              </a:rPr>
              <a:t> </a:t>
            </a:r>
            <a:r xmlns:a="http://schemas.openxmlformats.org/drawingml/2006/main">
              <a:rPr lang="vi" sz="1800" dirty="0" smtClean="0">
                <a:solidFill>
                  <a:srgbClr val="000000"/>
                </a:solidFill>
              </a:rPr>
              <a:t>truy vấn S</a:t>
            </a:r>
            <a:endParaRPr xmlns:a="http://schemas.openxmlformats.org/drawingml/2006/main" lang="en-US" sz="1800" dirty="0">
              <a:solidFill>
                <a:srgbClr val="000000"/>
              </a:solidFill>
            </a:endParaRPr>
          </a:p>
        </p:txBody>
      </p:sp>
      <p:pic>
        <p:nvPicPr>
          <p:cNvPr id="7" name="Picture 6" descr="In an internet group, a switch is connected to a laptop and a router with an adaptor. Each connected item has a table and bars beside the rows. Each red bar is labeled, D N S. A label, A R P, is also on each table. Laptop. The label A R P is between rows 3 and 4. Row 1, D N S. Bar, red. Row 2, U D P. Bar, green, red. Row 3, I P. Bars, blue, green, red. Row 4, E t h. Bars, black, yellow, A R P query. Row 5, P h y. Router, runs D H C P. The label A R P is above row 1. Row 1, E t h. bars, black, yellow, A R P reply. Row 2,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337" y="1852802"/>
            <a:ext cx="3712463" cy="2828546"/>
          </a:xfrm>
          <a:prstGeom prst="rect">
            <a:avLst/>
          </a:prstGeom>
        </p:spPr>
      </p:pic>
    </p:spTree>
    <p:extLst>
      <p:ext uri="{BB962C8B-B14F-4D97-AF65-F5344CB8AC3E}">
        <p14:creationId xmlns:p14="http://schemas.microsoft.com/office/powerpoint/2010/main" val="12912109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43899" cy="1097279"/>
          </a:xfrm>
        </p:spPr>
        <p:txBody>
          <a:bodyPr/>
          <a:lstStyle/>
          <a:p>
            <a:r xmlns:a="http://schemas.openxmlformats.org/drawingml/2006/main">
              <a:rPr lang="vi" dirty="0"/>
              <a:t>Một ngày trong cuộc sống… Sử dụng </a:t>
            </a:r>
            <a:r xmlns:a="http://schemas.openxmlformats.org/drawingml/2006/main">
              <a:rPr lang="vi" dirty="0" smtClean="0"/>
              <a:t>D</a:t>
            </a:r>
            <a:r xmlns:a="http://schemas.openxmlformats.org/drawingml/2006/main">
              <a:rPr lang="vi" sz="100" dirty="0" smtClean="0"/>
              <a:t> </a:t>
            </a:r>
            <a:r xmlns:a="http://schemas.openxmlformats.org/drawingml/2006/main">
              <a:rPr lang="vi" dirty="0" smtClean="0"/>
              <a:t>N</a:t>
            </a:r>
            <a:r xmlns:a="http://schemas.openxmlformats.org/drawingml/2006/main">
              <a:rPr lang="vi" sz="100" dirty="0" smtClean="0"/>
              <a:t> </a:t>
            </a:r>
            <a:r xmlns:a="http://schemas.openxmlformats.org/drawingml/2006/main">
              <a:rPr lang="vi" dirty="0" smtClean="0"/>
              <a:t>S</a:t>
            </a:r>
            <a:endParaRPr xmlns:a="http://schemas.openxmlformats.org/drawingml/2006/main" lang="en-IN" dirty="0"/>
          </a:p>
        </p:txBody>
      </p:sp>
      <p:pic>
        <p:nvPicPr>
          <p:cNvPr id="8" name="Picture 7" descr=" internet groups are connected. Group 1. A switch is connected to a laptop and a router with adapters. The router connects to group 2. The laptop has a table with bars. Each red bar is labeled, D N S. A label, A R P, is also on each table. Laptop. The label A R P is between rows 3 and 4. Row 1, D N S. Bar, red. Row 2, U D P. Bar, green, red. Row 3, I P. Bars, blue, green, red. Row 4, E t h. Bars, black, yellow, A R P query. Row 5, P h y. An arrow goes through the red bars and points down. Beside the laptop are bars, black, blue, green, red. Group 2, Comcast network. 68 period 80 period 0 period 0 forward slash 13. There are 3 unconnected routers. 1 router connects to a D N S server, which has a table and bars identical to group 1. Through the red D N S bars, an arrow points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318" y="1548930"/>
            <a:ext cx="4502846" cy="2018715"/>
          </a:xfrm>
          <a:prstGeom prst="rect">
            <a:avLst/>
          </a:prstGeom>
        </p:spPr>
      </p:pic>
      <p:sp>
        <p:nvSpPr>
          <p:cNvPr id="4" name="Text Placeholder 3"/>
          <p:cNvSpPr>
            <a:spLocks noGrp="1"/>
          </p:cNvSpPr>
          <p:nvPr>
            <p:ph type="body" idx="1"/>
          </p:nvPr>
        </p:nvSpPr>
        <p:spPr>
          <a:xfrm>
            <a:off x="342900" y="3609974"/>
            <a:ext cx="8343900" cy="1905002"/>
          </a:xfrm>
        </p:spPr>
        <p:txBody>
          <a:bodyPr/>
          <a:lstStyle/>
          <a:p>
            <a:r xmlns:a="http://schemas.openxmlformats.org/drawingml/2006/main">
              <a:rPr lang="vi" sz="1800" dirty="0" smtClean="0">
                <a:latin typeface="+mn-lt"/>
              </a:rPr>
              <a:t>Tôi</a:t>
            </a:r>
            <a:r xmlns:a="http://schemas.openxmlformats.org/drawingml/2006/main">
              <a:rPr lang="vi" sz="100" dirty="0" smtClean="0">
                <a:latin typeface="+mn-lt"/>
              </a:rPr>
              <a:t> Gói dữ liệu </a:t>
            </a:r>
            <a:r xmlns:a="http://schemas.openxmlformats.org/drawingml/2006/main">
              <a:rPr lang="vi" sz="1800" dirty="0" smtClean="0">
                <a:latin typeface="+mn-lt"/>
              </a:rPr>
              <a:t>P </a:t>
            </a:r>
            <a:r xmlns:a="http://schemas.openxmlformats.org/drawingml/2006/main">
              <a:rPr lang="vi" sz="1800" dirty="0">
                <a:latin typeface="+mn-lt"/>
              </a:rPr>
              <a:t>được chuyển tiếp từ mạng trường vào mạng Comcast, được định tuyến (các bảng được tạo bởi </a:t>
            </a:r>
            <a:r xmlns:a="http://schemas.openxmlformats.org/drawingml/2006/main">
              <a:rPr lang="vi" sz="1800" b="1" dirty="0" smtClean="0">
                <a:solidFill>
                  <a:schemeClr val="tx1"/>
                </a:solidFill>
                <a:latin typeface="+mn-lt"/>
              </a:rPr>
              <a:t>R</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Tôi</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 </a:t>
            </a:r>
            <a:r xmlns:a="http://schemas.openxmlformats.org/drawingml/2006/main">
              <a:rPr lang="vi" sz="1800" b="1" dirty="0">
                <a:solidFill>
                  <a:schemeClr val="tx1"/>
                </a:solidFill>
                <a:latin typeface="+mn-lt"/>
              </a:rPr>
              <a:t>, </a:t>
            </a:r>
            <a:r xmlns:a="http://schemas.openxmlformats.org/drawingml/2006/main">
              <a:rPr lang="vi" sz="1800" b="1" dirty="0" smtClean="0">
                <a:solidFill>
                  <a:schemeClr val="tx1"/>
                </a:solidFill>
                <a:latin typeface="+mn-lt"/>
              </a:rPr>
              <a:t>Ô</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S</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F </a:t>
            </a:r>
            <a:r xmlns:a="http://schemas.openxmlformats.org/drawingml/2006/main">
              <a:rPr lang="vi" sz="1800" b="1" dirty="0">
                <a:solidFill>
                  <a:schemeClr val="tx1"/>
                </a:solidFill>
                <a:latin typeface="+mn-lt"/>
              </a:rPr>
              <a:t>, </a:t>
            </a:r>
            <a:r xmlns:a="http://schemas.openxmlformats.org/drawingml/2006/main">
              <a:rPr lang="vi" sz="1800" b="1" dirty="0" smtClean="0">
                <a:solidFill>
                  <a:schemeClr val="tx1"/>
                </a:solidFill>
                <a:latin typeface="+mn-lt"/>
              </a:rPr>
              <a:t>tôi</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S</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Tôi</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S</a:t>
            </a:r>
            <a:r xmlns:a="http://schemas.openxmlformats.org/drawingml/2006/main">
              <a:rPr lang="vi" sz="1800" dirty="0" smtClean="0">
                <a:solidFill>
                  <a:srgbClr val="C00000"/>
                </a:solidFill>
                <a:latin typeface="+mn-lt"/>
              </a:rPr>
              <a:t> </a:t>
            </a:r>
            <a:r xmlns:a="http://schemas.openxmlformats.org/drawingml/2006/main">
              <a:rPr lang="vi" sz="1800" dirty="0">
                <a:latin typeface="+mn-lt"/>
              </a:rPr>
              <a:t>và/hoặc </a:t>
            </a:r>
            <a:r xmlns:a="http://schemas.openxmlformats.org/drawingml/2006/main">
              <a:rPr lang="vi" sz="1800" b="1" dirty="0" smtClean="0">
                <a:solidFill>
                  <a:schemeClr val="tx1"/>
                </a:solidFill>
                <a:latin typeface="+mn-lt"/>
              </a:rPr>
              <a:t>B</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g</a:t>
            </a:r>
            <a:r xmlns:a="http://schemas.openxmlformats.org/drawingml/2006/main">
              <a:rPr lang="vi" sz="100" b="1" dirty="0" smtClean="0">
                <a:solidFill>
                  <a:schemeClr val="tx1"/>
                </a:solidFill>
                <a:latin typeface="+mn-lt"/>
              </a:rPr>
              <a:t> </a:t>
            </a:r>
            <a:r xmlns:a="http://schemas.openxmlformats.org/drawingml/2006/main">
              <a:rPr lang="vi" sz="1800" b="1" dirty="0" smtClean="0">
                <a:solidFill>
                  <a:schemeClr val="tx1"/>
                </a:solidFill>
                <a:latin typeface="+mn-lt"/>
              </a:rPr>
              <a:t>P</a:t>
            </a:r>
            <a:r xmlns:a="http://schemas.openxmlformats.org/drawingml/2006/main">
              <a:rPr lang="vi" sz="1800" dirty="0" smtClean="0">
                <a:latin typeface="+mn-lt"/>
              </a:rPr>
              <a:t> </a:t>
            </a:r>
            <a:r xmlns:a="http://schemas.openxmlformats.org/drawingml/2006/main">
              <a:rPr lang="vi" sz="1800" dirty="0">
                <a:latin typeface="+mn-lt"/>
              </a:rPr>
              <a:t>giao thức định tuyến) đến </a:t>
            </a:r>
            <a:r xmlns:a="http://schemas.openxmlformats.org/drawingml/2006/main">
              <a:rPr lang="vi" sz="1800" dirty="0" smtClean="0">
                <a:latin typeface="+mn-lt"/>
              </a:rPr>
              <a:t>D</a:t>
            </a:r>
            <a:r xmlns:a="http://schemas.openxmlformats.org/drawingml/2006/main">
              <a:rPr lang="vi" sz="100" dirty="0" smtClean="0">
                <a:latin typeface="+mn-lt"/>
              </a:rPr>
              <a:t> </a:t>
            </a:r>
            <a:r xmlns:a="http://schemas.openxmlformats.org/drawingml/2006/main">
              <a:rPr lang="vi" sz="1800" dirty="0" smtClean="0">
                <a:latin typeface="+mn-lt"/>
              </a:rPr>
              <a:t>N</a:t>
            </a:r>
            <a:r xmlns:a="http://schemas.openxmlformats.org/drawingml/2006/main">
              <a:rPr lang="vi" sz="100" dirty="0" smtClean="0">
                <a:latin typeface="+mn-lt"/>
              </a:rPr>
              <a:t> </a:t>
            </a:r>
            <a:r xmlns:a="http://schemas.openxmlformats.org/drawingml/2006/main">
              <a:rPr lang="vi" sz="1800" dirty="0" smtClean="0">
                <a:latin typeface="+mn-lt"/>
              </a:rPr>
              <a:t>máy chủ S</a:t>
            </a:r>
          </a:p>
          <a:p>
            <a:r xmlns:a="http://schemas.openxmlformats.org/drawingml/2006/main">
              <a:rPr lang="vi" sz="1800" dirty="0" smtClean="0">
                <a:latin typeface="+mn-lt"/>
              </a:rPr>
              <a:t>demux </a:t>
            </a:r>
            <a:r xmlns:a="http://schemas.openxmlformats.org/drawingml/2006/main">
              <a:rPr lang="vi" altLang="ja-JP" sz="1800" dirty="0" smtClean="0">
                <a:latin typeface="+mn-lt"/>
              </a:rPr>
              <a:t>ed </a:t>
            </a:r>
            <a:r xmlns:a="http://schemas.openxmlformats.org/drawingml/2006/main">
              <a:rPr lang="vi" altLang="ja-JP" sz="1800" dirty="0">
                <a:latin typeface="+mn-lt"/>
              </a:rPr>
              <a:t>để </a:t>
            </a:r>
            <a:r xmlns:a="http://schemas.openxmlformats.org/drawingml/2006/main">
              <a:rPr lang="vi" altLang="ja-JP" sz="1800" dirty="0" smtClean="0">
                <a:latin typeface="+mn-lt"/>
              </a:rPr>
              <a:t>D</a:t>
            </a:r>
            <a:r xmlns:a="http://schemas.openxmlformats.org/drawingml/2006/main">
              <a:rPr lang="vi" altLang="ja-JP" sz="100" dirty="0" smtClean="0">
                <a:latin typeface="+mn-lt"/>
              </a:rPr>
              <a:t> </a:t>
            </a:r>
            <a:r xmlns:a="http://schemas.openxmlformats.org/drawingml/2006/main">
              <a:rPr lang="vi" altLang="ja-JP" sz="1800" dirty="0" smtClean="0">
                <a:latin typeface="+mn-lt"/>
              </a:rPr>
              <a:t>N</a:t>
            </a:r>
            <a:r xmlns:a="http://schemas.openxmlformats.org/drawingml/2006/main">
              <a:rPr lang="vi" altLang="ja-JP" sz="100" dirty="0" smtClean="0">
                <a:latin typeface="+mn-lt"/>
              </a:rPr>
              <a:t> </a:t>
            </a:r>
            <a:r xmlns:a="http://schemas.openxmlformats.org/drawingml/2006/main">
              <a:rPr lang="vi" altLang="ja-JP" sz="1800" dirty="0" smtClean="0">
                <a:latin typeface="+mn-lt"/>
              </a:rPr>
              <a:t>máy chủ S</a:t>
            </a:r>
          </a:p>
          <a:p>
            <a:r xmlns:a="http://schemas.openxmlformats.org/drawingml/2006/main">
              <a:rPr lang="vi" sz="1800" dirty="0" smtClean="0">
                <a:latin typeface="+mn-lt"/>
              </a:rPr>
              <a:t>Đ.</a:t>
            </a:r>
            <a:r xmlns:a="http://schemas.openxmlformats.org/drawingml/2006/main">
              <a:rPr lang="vi" sz="100" dirty="0" smtClean="0">
                <a:latin typeface="+mn-lt"/>
              </a:rPr>
              <a:t> </a:t>
            </a:r>
            <a:r xmlns:a="http://schemas.openxmlformats.org/drawingml/2006/main">
              <a:rPr lang="vi" sz="1800" dirty="0" smtClean="0">
                <a:latin typeface="+mn-lt"/>
              </a:rPr>
              <a:t>N</a:t>
            </a:r>
            <a:r xmlns:a="http://schemas.openxmlformats.org/drawingml/2006/main">
              <a:rPr lang="vi" sz="100" dirty="0" smtClean="0">
                <a:latin typeface="+mn-lt"/>
              </a:rPr>
              <a:t> Máy chủ </a:t>
            </a:r>
            <a:r xmlns:a="http://schemas.openxmlformats.org/drawingml/2006/main">
              <a:rPr lang="vi" sz="1800" dirty="0" smtClean="0">
                <a:latin typeface="+mn-lt"/>
              </a:rPr>
              <a:t>S </a:t>
            </a:r>
            <a:r xmlns:a="http://schemas.openxmlformats.org/drawingml/2006/main">
              <a:rPr lang="vi" sz="1800" dirty="0">
                <a:latin typeface="+mn-lt"/>
              </a:rPr>
              <a:t>trả lời máy khách bằng </a:t>
            </a:r>
            <a:r xmlns:a="http://schemas.openxmlformats.org/drawingml/2006/main">
              <a:rPr lang="vi" sz="1800" dirty="0" smtClean="0">
                <a:latin typeface="+mn-lt"/>
              </a:rPr>
              <a:t>I</a:t>
            </a:r>
            <a:r xmlns:a="http://schemas.openxmlformats.org/drawingml/2006/main">
              <a:rPr lang="vi" sz="100" dirty="0" smtClean="0">
                <a:latin typeface="+mn-lt"/>
              </a:rPr>
              <a:t> Địa chỉ </a:t>
            </a:r>
            <a:r xmlns:a="http://schemas.openxmlformats.org/drawingml/2006/main">
              <a:rPr lang="vi" sz="1800" dirty="0" smtClean="0">
                <a:latin typeface="+mn-lt"/>
              </a:rPr>
              <a:t>P </a:t>
            </a:r>
            <a:r xmlns:a="http://schemas.openxmlformats.org/drawingml/2006/main">
              <a:rPr lang="vi" sz="1800" dirty="0">
                <a:latin typeface="+mn-lt"/>
              </a:rPr>
              <a:t>của </a:t>
            </a:r>
            <a:r xmlns:a="http://schemas.openxmlformats.org/drawingml/2006/main" xmlns:r="http://schemas.openxmlformats.org/officeDocument/2006/relationships">
              <a:rPr lang="vi" sz="1800" dirty="0" smtClean="0">
                <a:latin typeface="+mn-lt"/>
                <a:hlinkClick r:id="rId3" tooltip="http://www.google.com/"/>
              </a:rPr>
              <a:t>www.google.com</a:t>
            </a:r>
            <a:endParaRPr xmlns:a="http://schemas.openxmlformats.org/drawingml/2006/main" lang="en-US" sz="1800" dirty="0">
              <a:latin typeface="+mn-lt"/>
            </a:endParaRPr>
          </a:p>
        </p:txBody>
      </p:sp>
      <p:sp>
        <p:nvSpPr>
          <p:cNvPr id="5" name="Text Placeholder 4"/>
          <p:cNvSpPr>
            <a:spLocks noGrp="1"/>
          </p:cNvSpPr>
          <p:nvPr>
            <p:ph type="body" idx="2"/>
          </p:nvPr>
        </p:nvSpPr>
        <p:spPr>
          <a:xfrm>
            <a:off x="342900" y="5576355"/>
            <a:ext cx="8343900" cy="695325"/>
          </a:xfrm>
        </p:spPr>
        <p:txBody>
          <a:bodyPr/>
          <a:lstStyle/>
          <a:p>
            <a:r xmlns:a="http://schemas.openxmlformats.org/drawingml/2006/main">
              <a:rPr lang="vi" sz="1800" dirty="0" smtClean="0">
                <a:latin typeface="+mn-lt"/>
              </a:rPr>
              <a:t>Tôi</a:t>
            </a:r>
            <a:r xmlns:a="http://schemas.openxmlformats.org/drawingml/2006/main">
              <a:rPr lang="vi" sz="100" dirty="0" smtClean="0">
                <a:latin typeface="+mn-lt"/>
              </a:rPr>
              <a:t> Gói dữ liệu </a:t>
            </a:r>
            <a:r xmlns:a="http://schemas.openxmlformats.org/drawingml/2006/main">
              <a:rPr lang="vi" sz="1800" dirty="0" smtClean="0">
                <a:latin typeface="+mn-lt"/>
              </a:rPr>
              <a:t>P </a:t>
            </a:r>
            <a:r xmlns:a="http://schemas.openxmlformats.org/drawingml/2006/main">
              <a:rPr lang="vi" sz="1800" dirty="0">
                <a:latin typeface="+mn-lt"/>
              </a:rPr>
              <a:t>chứa </a:t>
            </a:r>
            <a:r xmlns:a="http://schemas.openxmlformats.org/drawingml/2006/main">
              <a:rPr lang="vi" sz="1800" dirty="0" smtClean="0">
                <a:latin typeface="+mn-lt"/>
              </a:rPr>
              <a:t>D</a:t>
            </a:r>
            <a:r xmlns:a="http://schemas.openxmlformats.org/drawingml/2006/main">
              <a:rPr lang="vi" sz="100" dirty="0" smtClean="0">
                <a:latin typeface="+mn-lt"/>
              </a:rPr>
              <a:t> </a:t>
            </a:r>
            <a:r xmlns:a="http://schemas.openxmlformats.org/drawingml/2006/main">
              <a:rPr lang="vi" sz="1800" dirty="0" smtClean="0">
                <a:latin typeface="+mn-lt"/>
              </a:rPr>
              <a:t>N</a:t>
            </a:r>
            <a:r xmlns:a="http://schemas.openxmlformats.org/drawingml/2006/main">
              <a:rPr lang="vi" sz="100" dirty="0" smtClean="0">
                <a:latin typeface="+mn-lt"/>
              </a:rPr>
              <a:t> Truy vấn </a:t>
            </a:r>
            <a:r xmlns:a="http://schemas.openxmlformats.org/drawingml/2006/main">
              <a:rPr lang="vi" sz="1800" dirty="0" smtClean="0">
                <a:latin typeface="+mn-lt"/>
              </a:rPr>
              <a:t>S được </a:t>
            </a:r>
            <a:r xmlns:a="http://schemas.openxmlformats.org/drawingml/2006/main">
              <a:rPr lang="vi" sz="1800" dirty="0">
                <a:latin typeface="+mn-lt"/>
              </a:rPr>
              <a:t>chuyển tiếp qua bộ chuyển mạch </a:t>
            </a:r>
            <a:r xmlns:a="http://schemas.openxmlformats.org/drawingml/2006/main">
              <a:rPr lang="vi" sz="1800" dirty="0" smtClean="0">
                <a:latin typeface="+mn-lt"/>
              </a:rPr>
              <a:t>LAN </a:t>
            </a:r>
            <a:r xmlns:a="http://schemas.openxmlformats.org/drawingml/2006/main">
              <a:rPr lang="vi" sz="1800" dirty="0">
                <a:latin typeface="+mn-lt"/>
              </a:rPr>
              <a:t>từ máy khách sang </a:t>
            </a:r>
            <a:r xmlns:a="http://schemas.openxmlformats.org/drawingml/2006/main">
              <a:rPr lang="vi" sz="1800" dirty="0">
                <a:latin typeface="+mn-lt"/>
              </a:rPr>
              <a:t>bộ </a:t>
            </a:r>
            <a:r xmlns:a="http://schemas.openxmlformats.org/drawingml/2006/main">
              <a:rPr lang="vi" sz="1800" dirty="0" smtClean="0">
                <a:latin typeface="+mn-lt"/>
              </a:rPr>
              <a:t>định tuyến chặng </a:t>
            </a:r>
            <a:endParaRPr xmlns:a="http://schemas.openxmlformats.org/drawingml/2006/main" lang="en-US" sz="1800" dirty="0">
              <a:latin typeface="+mn-lt"/>
            </a:endParaRPr>
            <a:r xmlns:a="http://schemas.openxmlformats.org/drawingml/2006/main">
              <a:rPr lang="vi" sz="1800" baseline="30000" dirty="0">
                <a:latin typeface="+mn-lt"/>
              </a:rPr>
              <a:t>1</a:t>
            </a:r>
          </a:p>
        </p:txBody>
      </p:sp>
    </p:spTree>
    <p:extLst>
      <p:ext uri="{BB962C8B-B14F-4D97-AF65-F5344CB8AC3E}">
        <p14:creationId xmlns:p14="http://schemas.microsoft.com/office/powerpoint/2010/main" val="22014182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t>Một Ngày Trong </a:t>
            </a:r>
            <a:r xmlns:a="http://schemas.openxmlformats.org/drawingml/2006/main">
              <a:rPr lang="vi" dirty="0" smtClean="0"/>
              <a:t>Đời…T</a:t>
            </a:r>
            <a:r xmlns:a="http://schemas.openxmlformats.org/drawingml/2006/main">
              <a:rPr lang="vi" sz="100" dirty="0" smtClean="0"/>
              <a:t> </a:t>
            </a:r>
            <a:r xmlns:a="http://schemas.openxmlformats.org/drawingml/2006/main">
              <a:rPr lang="vi" dirty="0" smtClean="0"/>
              <a:t>C</a:t>
            </a:r>
            <a:r xmlns:a="http://schemas.openxmlformats.org/drawingml/2006/main">
              <a:rPr lang="vi" sz="100" dirty="0" smtClean="0"/>
              <a:t> </a:t>
            </a:r>
            <a:r xmlns:a="http://schemas.openxmlformats.org/drawingml/2006/main">
              <a:rPr lang="vi" dirty="0" smtClean="0"/>
              <a:t>P </a:t>
            </a:r>
            <a:r xmlns:a="http://schemas.openxmlformats.org/drawingml/2006/main">
              <a:rPr lang="vi" dirty="0"/>
              <a:t>Kết nối Mang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a:t>
            </a:r>
            <a:endParaRPr xmlns:a="http://schemas.openxmlformats.org/drawingml/2006/main" lang="en-IN" dirty="0"/>
          </a:p>
        </p:txBody>
      </p:sp>
      <p:sp>
        <p:nvSpPr>
          <p:cNvPr id="6" name="Text Placeholder 5"/>
          <p:cNvSpPr>
            <a:spLocks noGrp="1"/>
          </p:cNvSpPr>
          <p:nvPr>
            <p:ph type="body" idx="1"/>
          </p:nvPr>
        </p:nvSpPr>
        <p:spPr>
          <a:xfrm>
            <a:off x="457200" y="1600200"/>
            <a:ext cx="4037308" cy="4525963"/>
          </a:xfrm>
        </p:spPr>
        <p:txBody>
          <a:bodyPr/>
          <a:lstStyle/>
          <a:p>
            <a:r xmlns:a="http://schemas.openxmlformats.org/drawingml/2006/main">
              <a:rPr lang="vi" sz="2000" dirty="0">
                <a:solidFill>
                  <a:srgbClr val="000000"/>
                </a:solidFill>
              </a:rPr>
              <a:t>gửi </a:t>
            </a:r>
            <a:r xmlns:a="http://schemas.openxmlformats.org/drawingml/2006/main">
              <a:rPr lang="vi" sz="2000" dirty="0" smtClean="0">
                <a:solidFill>
                  <a:srgbClr val="000000"/>
                </a:solidFill>
              </a:rPr>
              <a:t>H.</a:t>
            </a:r>
            <a:r xmlns:a="http://schemas.openxmlformats.org/drawingml/2006/main">
              <a:rPr lang="vi" sz="100" dirty="0" smtClean="0">
                <a:solidFill>
                  <a:srgbClr val="000000"/>
                </a:solidFill>
              </a:rPr>
              <a:t> </a:t>
            </a:r>
            <a:r xmlns:a="http://schemas.openxmlformats.org/drawingml/2006/main">
              <a:rPr lang="vi" sz="2000" dirty="0" smtClean="0">
                <a:solidFill>
                  <a:srgbClr val="000000"/>
                </a:solidFill>
              </a:rPr>
              <a:t>t</a:t>
            </a:r>
            <a:r xmlns:a="http://schemas.openxmlformats.org/drawingml/2006/main">
              <a:rPr lang="vi" sz="100" dirty="0" smtClean="0">
                <a:solidFill>
                  <a:srgbClr val="000000"/>
                </a:solidFill>
              </a:rPr>
              <a:t> </a:t>
            </a:r>
            <a:r xmlns:a="http://schemas.openxmlformats.org/drawingml/2006/main">
              <a:rPr lang="vi" sz="2000" dirty="0" smtClean="0">
                <a:solidFill>
                  <a:srgbClr val="000000"/>
                </a:solidFill>
              </a:rPr>
              <a:t>t</a:t>
            </a:r>
            <a:r xmlns:a="http://schemas.openxmlformats.org/drawingml/2006/main">
              <a:rPr lang="vi" sz="100" dirty="0" smtClean="0">
                <a:solidFill>
                  <a:srgbClr val="000000"/>
                </a:solidFill>
              </a:rPr>
              <a:t> Yêu cầu </a:t>
            </a:r>
            <a:r xmlns:a="http://schemas.openxmlformats.org/drawingml/2006/main">
              <a:rPr lang="vi" sz="2000" dirty="0" smtClean="0">
                <a:solidFill>
                  <a:srgbClr val="000000"/>
                </a:solidFill>
              </a:rPr>
              <a:t>P </a:t>
            </a:r>
            <a:r xmlns:a="http://schemas.openxmlformats.org/drawingml/2006/main">
              <a:rPr lang="vi" sz="2000" dirty="0">
                <a:solidFill>
                  <a:srgbClr val="000000"/>
                </a:solidFill>
              </a:rPr>
              <a:t>, khách hàng mở </a:t>
            </a:r>
            <a:r xmlns:a="http://schemas.openxmlformats.org/drawingml/2006/main">
              <a:rPr lang="vi" sz="2000" b="1" dirty="0" smtClean="0">
                <a:solidFill>
                  <a:schemeClr val="tx1"/>
                </a:solidFill>
              </a:rPr>
              <a:t>T trước</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2000" b="1" dirty="0">
                <a:solidFill>
                  <a:schemeClr val="tx1"/>
                </a:solidFill>
              </a:rPr>
              <a:t>Ổ cắm </a:t>
            </a:r>
            <a:r xmlns:a="http://schemas.openxmlformats.org/drawingml/2006/main">
              <a:rPr lang="vi" sz="2000" b="1" dirty="0" smtClean="0">
                <a:solidFill>
                  <a:schemeClr val="tx1"/>
                </a:solidFill>
              </a:rPr>
              <a:t>P </a:t>
            </a:r>
            <a:r xmlns:a="http://schemas.openxmlformats.org/drawingml/2006/main">
              <a:rPr lang="vi" sz="2000" dirty="0">
                <a:solidFill>
                  <a:srgbClr val="000000"/>
                </a:solidFill>
              </a:rPr>
              <a:t>đến máy chủ web</a:t>
            </a:r>
          </a:p>
          <a:p>
            <a:r xmlns:a="http://schemas.openxmlformats.org/drawingml/2006/main">
              <a:rPr lang="vi" sz="2000" dirty="0" smtClean="0">
                <a:solidFill>
                  <a:srgbClr val="000000"/>
                </a:solidFill>
              </a:rPr>
              <a:t>t</a:t>
            </a:r>
            <a:r xmlns:a="http://schemas.openxmlformats.org/drawingml/2006/main">
              <a:rPr lang="vi" sz="100" dirty="0" smtClean="0">
                <a:solidFill>
                  <a:srgbClr val="000000"/>
                </a:solidFill>
              </a:rPr>
              <a:t> </a:t>
            </a:r>
            <a:r xmlns:a="http://schemas.openxmlformats.org/drawingml/2006/main">
              <a:rPr lang="vi" sz="2000" dirty="0" smtClean="0">
                <a:solidFill>
                  <a:srgbClr val="000000"/>
                </a:solidFill>
              </a:rPr>
              <a:t>C</a:t>
            </a:r>
            <a:r xmlns:a="http://schemas.openxmlformats.org/drawingml/2006/main">
              <a:rPr lang="vi" sz="100" dirty="0" smtClean="0">
                <a:solidFill>
                  <a:srgbClr val="000000"/>
                </a:solidFill>
              </a:rPr>
              <a:t> </a:t>
            </a:r>
            <a:r xmlns:a="http://schemas.openxmlformats.org/drawingml/2006/main">
              <a:rPr lang="vi" sz="2000" dirty="0" smtClean="0">
                <a:solidFill>
                  <a:srgbClr val="000000"/>
                </a:solidFill>
              </a:rPr>
              <a:t>Tái </a:t>
            </a:r>
            <a:r xmlns:a="http://schemas.openxmlformats.org/drawingml/2006/main">
              <a:rPr lang="vi" sz="2000" b="1" dirty="0" smtClean="0">
                <a:solidFill>
                  <a:schemeClr val="tx1"/>
                </a:solidFill>
              </a:rPr>
              <a:t>bút</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Y</a:t>
            </a:r>
            <a:r xmlns:a="http://schemas.openxmlformats.org/drawingml/2006/main">
              <a:rPr lang="vi" sz="100" b="1" dirty="0" smtClean="0">
                <a:solidFill>
                  <a:schemeClr val="tx1"/>
                </a:solidFill>
              </a:rPr>
              <a:t> </a:t>
            </a:r>
            <a:r xmlns:a="http://schemas.openxmlformats.org/drawingml/2006/main">
              <a:rPr lang="vi" sz="2000" b="1" dirty="0">
                <a:solidFill>
                  <a:schemeClr val="tx1"/>
                </a:solidFill>
              </a:rPr>
              <a:t>đoạn </a:t>
            </a:r>
            <a:r xmlns:a="http://schemas.openxmlformats.org/drawingml/2006/main">
              <a:rPr lang="vi" sz="2000" b="1" dirty="0" smtClean="0">
                <a:solidFill>
                  <a:schemeClr val="tx1"/>
                </a:solidFill>
              </a:rPr>
              <a:t>N</a:t>
            </a:r>
            <a:r xmlns:a="http://schemas.openxmlformats.org/drawingml/2006/main">
              <a:rPr lang="vi" sz="2000" dirty="0">
                <a:solidFill>
                  <a:srgbClr val="C00000"/>
                </a:solidFill>
              </a:rPr>
              <a:t> </a:t>
            </a:r>
            <a:r xmlns:a="http://schemas.openxmlformats.org/drawingml/2006/main">
              <a:rPr lang="vi" sz="2000" dirty="0">
                <a:solidFill>
                  <a:srgbClr val="000000"/>
                </a:solidFill>
              </a:rPr>
              <a:t>(bước 1 trong bắt tay 3 bước) liên miền được định tuyến đến máy chủ web</a:t>
            </a:r>
          </a:p>
          <a:p>
            <a:r xmlns:a="http://schemas.openxmlformats.org/drawingml/2006/main">
              <a:rPr lang="vi" sz="2000" dirty="0">
                <a:solidFill>
                  <a:srgbClr val="000000"/>
                </a:solidFill>
              </a:rPr>
              <a:t>máy chủ web phản hồi với </a:t>
            </a:r>
            <a:r xmlns:a="http://schemas.openxmlformats.org/drawingml/2006/main">
              <a:rPr lang="vi" sz="2000" b="1" dirty="0" smtClean="0">
                <a:solidFill>
                  <a:schemeClr val="tx1"/>
                </a:solidFill>
              </a:rPr>
              <a:t>T</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P</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S</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Y</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N</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Một</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C</a:t>
            </a:r>
            <a:r xmlns:a="http://schemas.openxmlformats.org/drawingml/2006/main">
              <a:rPr lang="vi" sz="100" b="1" dirty="0" smtClean="0">
                <a:solidFill>
                  <a:schemeClr val="tx1"/>
                </a:solidFill>
              </a:rPr>
              <a:t> </a:t>
            </a:r>
            <a:r xmlns:a="http://schemas.openxmlformats.org/drawingml/2006/main">
              <a:rPr lang="vi" sz="2000" b="1" dirty="0" smtClean="0">
                <a:solidFill>
                  <a:schemeClr val="tx1"/>
                </a:solidFill>
              </a:rPr>
              <a:t>K</a:t>
            </a:r>
            <a:r xmlns:a="http://schemas.openxmlformats.org/drawingml/2006/main">
              <a:rPr lang="vi" sz="2000" dirty="0" smtClean="0">
                <a:solidFill>
                  <a:srgbClr val="C00000"/>
                </a:solidFill>
              </a:rPr>
              <a:t> </a:t>
            </a:r>
            <a:r xmlns:a="http://schemas.openxmlformats.org/drawingml/2006/main">
              <a:rPr lang="vi" sz="2000" dirty="0">
                <a:solidFill>
                  <a:srgbClr val="000000"/>
                </a:solidFill>
              </a:rPr>
              <a:t>(bước 2 trong bắt tay 3 bước)</a:t>
            </a:r>
          </a:p>
          <a:p>
            <a:r xmlns:a="http://schemas.openxmlformats.org/drawingml/2006/main">
              <a:rPr lang="vi" sz="2000" dirty="0" smtClean="0">
                <a:solidFill>
                  <a:srgbClr val="000000"/>
                </a:solidFill>
              </a:rPr>
              <a:t>t</a:t>
            </a:r>
            <a:r xmlns:a="http://schemas.openxmlformats.org/drawingml/2006/main">
              <a:rPr lang="vi" sz="100" dirty="0" smtClean="0">
                <a:solidFill>
                  <a:srgbClr val="000000"/>
                </a:solidFill>
              </a:rPr>
              <a:t> </a:t>
            </a:r>
            <a:r xmlns:a="http://schemas.openxmlformats.org/drawingml/2006/main">
              <a:rPr lang="vi" sz="2000" dirty="0" smtClean="0">
                <a:solidFill>
                  <a:srgbClr val="000000"/>
                </a:solidFill>
              </a:rPr>
              <a:t>C</a:t>
            </a:r>
            <a:r xmlns:a="http://schemas.openxmlformats.org/drawingml/2006/main">
              <a:rPr lang="vi" sz="100" dirty="0" smtClean="0">
                <a:solidFill>
                  <a:srgbClr val="000000"/>
                </a:solidFill>
              </a:rPr>
              <a:t> Đã </a:t>
            </a:r>
            <a:r xmlns:a="http://schemas.openxmlformats.org/drawingml/2006/main">
              <a:rPr lang="vi" sz="2000" b="1" dirty="0">
                <a:solidFill>
                  <a:schemeClr val="tx1"/>
                </a:solidFill>
              </a:rPr>
              <a:t>thiết lập kết nối </a:t>
            </a:r>
            <a:r xmlns:a="http://schemas.openxmlformats.org/drawingml/2006/main">
              <a:rPr lang="vi" sz="2000" dirty="0" smtClean="0">
                <a:solidFill>
                  <a:srgbClr val="000000"/>
                </a:solidFill>
              </a:rPr>
              <a:t>P </a:t>
            </a:r>
            <a:r xmlns:a="http://schemas.openxmlformats.org/drawingml/2006/main">
              <a:rPr lang="vi" sz="2000" b="1" dirty="0" smtClean="0">
                <a:solidFill>
                  <a:schemeClr val="tx1"/>
                </a:solidFill>
              </a:rPr>
              <a:t>!</a:t>
            </a:r>
            <a:endParaRPr xmlns:a="http://schemas.openxmlformats.org/drawingml/2006/main" lang="en-US" sz="2000" b="1" dirty="0">
              <a:solidFill>
                <a:schemeClr val="tx1"/>
              </a:solidFill>
            </a:endParaRPr>
          </a:p>
        </p:txBody>
      </p:sp>
      <p:pic>
        <p:nvPicPr>
          <p:cNvPr id="7" name="Picture 6" descr="There are 3 connected internet groups. Group 1. A switch connects to a laptop and a router, runs D H C P. The router connects to group 2. The laptop has a table with bars beside the rows. Each green bar is labeled S Y N A C K. Row 1, H T T P. Bars, red H T T P, arrow points down. Row 2, T C P. Bars, green. Row 3, I P. Bars, blue, green. Row 4, E t h. Bars, black, blue, green. Row 5, P h y. Group 2. A router connects to groups 1 and 3. Group 3. A router connects to a server. Web server 64 period 223 period 169 period 105. There is a table with bars beside the rows. Each green bar is labeled S Y N A C K. Row 1, blank. Row 2, T C P. Bar, green. Row 3, I P. Bars, blue, green. Row 4, E t h. Bars, black, blue, green. Row 5, P h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203" y="2047451"/>
            <a:ext cx="3492244" cy="2587318"/>
          </a:xfrm>
          <a:prstGeom prst="rect">
            <a:avLst/>
          </a:prstGeom>
        </p:spPr>
      </p:pic>
    </p:spTree>
    <p:extLst>
      <p:ext uri="{BB962C8B-B14F-4D97-AF65-F5344CB8AC3E}">
        <p14:creationId xmlns:p14="http://schemas.microsoft.com/office/powerpoint/2010/main" val="17126168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Một Ngày Trong Đời…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t</a:t>
            </a:r>
            <a:r xmlns:a="http://schemas.openxmlformats.org/drawingml/2006/main">
              <a:rPr lang="vi" sz="100" dirty="0" smtClean="0"/>
              <a:t> </a:t>
            </a:r>
            <a:r xmlns:a="http://schemas.openxmlformats.org/drawingml/2006/main">
              <a:rPr lang="vi" dirty="0" smtClean="0"/>
              <a:t>P Yêu cầu/Trả lời</a:t>
            </a:r>
            <a:endParaRPr xmlns:a="http://schemas.openxmlformats.org/drawingml/2006/main" lang="en-IN" dirty="0"/>
          </a:p>
        </p:txBody>
      </p:sp>
      <p:sp>
        <p:nvSpPr>
          <p:cNvPr id="3" name="Text Placeholder 2"/>
          <p:cNvSpPr>
            <a:spLocks noGrp="1"/>
          </p:cNvSpPr>
          <p:nvPr>
            <p:ph type="body" idx="1"/>
          </p:nvPr>
        </p:nvSpPr>
        <p:spPr>
          <a:xfrm>
            <a:off x="457200" y="1600200"/>
            <a:ext cx="4192292" cy="4525963"/>
          </a:xfrm>
        </p:spPr>
        <p:txBody>
          <a:bodyPr/>
          <a:lstStyle/>
          <a:p>
            <a:r xmlns:a="http://schemas.openxmlformats.org/drawingml/2006/main">
              <a:rPr lang="vi" sz="2000" b="1" dirty="0" smtClean="0">
                <a:solidFill>
                  <a:schemeClr val="tx1"/>
                </a:solidFill>
                <a:latin typeface="+mn-lt"/>
              </a:rPr>
              <a:t>h</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P </a:t>
            </a:r>
            <a:r xmlns:a="http://schemas.openxmlformats.org/drawingml/2006/main">
              <a:rPr lang="vi" sz="2000" b="1" dirty="0">
                <a:solidFill>
                  <a:schemeClr val="tx1"/>
                </a:solidFill>
                <a:latin typeface="+mn-lt"/>
              </a:rPr>
              <a:t>yêu cầu</a:t>
            </a:r>
            <a:r xmlns:a="http://schemas.openxmlformats.org/drawingml/2006/main">
              <a:rPr lang="vi" sz="2000" dirty="0">
                <a:solidFill>
                  <a:srgbClr val="C00000"/>
                </a:solidFill>
                <a:latin typeface="+mn-lt"/>
              </a:rPr>
              <a:t> </a:t>
            </a:r>
            <a:r xmlns:a="http://schemas.openxmlformats.org/drawingml/2006/main">
              <a:rPr lang="vi" sz="2000" dirty="0">
                <a:solidFill>
                  <a:srgbClr val="000000"/>
                </a:solidFill>
                <a:latin typeface="+mn-lt"/>
              </a:rPr>
              <a:t>gửi vào </a:t>
            </a:r>
            <a:r xmlns:a="http://schemas.openxmlformats.org/drawingml/2006/main">
              <a:rPr lang="vi" sz="2000" dirty="0" smtClean="0">
                <a:solidFill>
                  <a:srgbClr val="000000"/>
                </a:solidFill>
                <a:latin typeface="+mn-lt"/>
              </a:rPr>
              <a:t>T</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C</a:t>
            </a:r>
            <a:r xmlns:a="http://schemas.openxmlformats.org/drawingml/2006/main">
              <a:rPr lang="vi" sz="100" dirty="0" smtClean="0">
                <a:solidFill>
                  <a:srgbClr val="000000"/>
                </a:solidFill>
                <a:latin typeface="+mn-lt"/>
              </a:rPr>
              <a:t> </a:t>
            </a:r>
            <a:r xmlns:a="http://schemas.openxmlformats.org/drawingml/2006/main">
              <a:rPr lang="vi" sz="2000" dirty="0">
                <a:solidFill>
                  <a:srgbClr val="000000"/>
                </a:solidFill>
                <a:latin typeface="+mn-lt"/>
              </a:rPr>
              <a:t>ổ cắm </a:t>
            </a:r>
            <a:r xmlns:a="http://schemas.openxmlformats.org/drawingml/2006/main">
              <a:rPr lang="vi" sz="2000" dirty="0" smtClean="0">
                <a:solidFill>
                  <a:srgbClr val="000000"/>
                </a:solidFill>
                <a:latin typeface="+mn-lt"/>
              </a:rPr>
              <a:t>P</a:t>
            </a:r>
          </a:p>
          <a:p>
            <a:r xmlns:a="http://schemas.openxmlformats.org/drawingml/2006/main">
              <a:rPr lang="vi" sz="2000" dirty="0" smtClean="0">
                <a:solidFill>
                  <a:srgbClr val="000000"/>
                </a:solidFill>
                <a:latin typeface="+mn-lt"/>
              </a:rPr>
              <a:t>Tôi</a:t>
            </a:r>
            <a:r xmlns:a="http://schemas.openxmlformats.org/drawingml/2006/main">
              <a:rPr lang="vi" sz="100" dirty="0" smtClean="0">
                <a:solidFill>
                  <a:srgbClr val="000000"/>
                </a:solidFill>
                <a:latin typeface="+mn-lt"/>
              </a:rPr>
              <a:t> Gói dữ liệu </a:t>
            </a:r>
            <a:r xmlns:a="http://schemas.openxmlformats.org/drawingml/2006/main">
              <a:rPr lang="vi" sz="2000" dirty="0" smtClean="0">
                <a:solidFill>
                  <a:srgbClr val="000000"/>
                </a:solidFill>
                <a:latin typeface="+mn-lt"/>
              </a:rPr>
              <a:t>P </a:t>
            </a:r>
            <a:r xmlns:a="http://schemas.openxmlformats.org/drawingml/2006/main">
              <a:rPr lang="vi" sz="2000" dirty="0">
                <a:solidFill>
                  <a:srgbClr val="000000"/>
                </a:solidFill>
                <a:latin typeface="+mn-lt"/>
              </a:rPr>
              <a:t>chứa </a:t>
            </a:r>
            <a:r xmlns:a="http://schemas.openxmlformats.org/drawingml/2006/main">
              <a:rPr lang="vi" sz="2000" dirty="0" smtClean="0">
                <a:solidFill>
                  <a:srgbClr val="000000"/>
                </a:solidFill>
                <a:latin typeface="+mn-lt"/>
              </a:rPr>
              <a:t>H</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a:t>
            </a:r>
            <a:r xmlns:a="http://schemas.openxmlformats.org/drawingml/2006/main">
              <a:rPr lang="vi" sz="100" dirty="0" smtClean="0">
                <a:solidFill>
                  <a:srgbClr val="000000"/>
                </a:solidFill>
                <a:latin typeface="+mn-lt"/>
              </a:rPr>
              <a:t> Yêu cầu </a:t>
            </a:r>
            <a:r xmlns:a="http://schemas.openxmlformats.org/drawingml/2006/main">
              <a:rPr lang="vi" sz="2000" dirty="0" smtClean="0">
                <a:solidFill>
                  <a:srgbClr val="000000"/>
                </a:solidFill>
                <a:latin typeface="+mn-lt"/>
              </a:rPr>
              <a:t>P </a:t>
            </a:r>
            <a:r xmlns:a="http://schemas.openxmlformats.org/drawingml/2006/main">
              <a:rPr lang="vi" sz="2000" dirty="0">
                <a:solidFill>
                  <a:srgbClr val="000000"/>
                </a:solidFill>
                <a:latin typeface="+mn-lt"/>
              </a:rPr>
              <a:t>được chuyển </a:t>
            </a:r>
            <a:r xmlns:a="http://schemas.openxmlformats.org/drawingml/2006/main">
              <a:rPr lang="vi" sz="2000" dirty="0" smtClean="0">
                <a:solidFill>
                  <a:srgbClr val="000000"/>
                </a:solidFill>
                <a:latin typeface="+mn-lt"/>
              </a:rPr>
              <a:t>đến </a:t>
            </a:r>
            <a:r xmlns:a="http://schemas.openxmlformats.org/drawingml/2006/main" xmlns:r="http://schemas.openxmlformats.org/officeDocument/2006/relationships">
              <a:rPr lang="vi" sz="2000" dirty="0" smtClean="0">
                <a:solidFill>
                  <a:srgbClr val="000000"/>
                </a:solidFill>
                <a:latin typeface="+mn-lt"/>
                <a:hlinkClick r:id="rId2" tooltip="https://www.google.co.in/?gfe_rd=cr&amp;dcr=0&amp;ei=7k6NWo-BK6WvX7epqZAC"/>
              </a:rPr>
              <a:t>www.google.com</a:t>
            </a:r>
            <a:endParaRPr xmlns:a="http://schemas.openxmlformats.org/drawingml/2006/main" lang="en-US" sz="2000" dirty="0">
              <a:solidFill>
                <a:srgbClr val="000000"/>
              </a:solidFill>
              <a:latin typeface="+mn-lt"/>
            </a:endParaRPr>
          </a:p>
          <a:p>
            <a:r xmlns:a="http://schemas.openxmlformats.org/drawingml/2006/main">
              <a:rPr lang="vi" sz="2000" dirty="0">
                <a:solidFill>
                  <a:srgbClr val="000000"/>
                </a:solidFill>
                <a:latin typeface="+mn-lt"/>
              </a:rPr>
              <a:t>máy chủ web phản hồi với </a:t>
            </a:r>
            <a:r xmlns:a="http://schemas.openxmlformats.org/drawingml/2006/main">
              <a:rPr lang="vi" sz="2000" b="1" dirty="0" smtClean="0">
                <a:solidFill>
                  <a:schemeClr val="tx1"/>
                </a:solidFill>
                <a:latin typeface="+mn-lt"/>
              </a:rPr>
              <a:t>H</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t</a:t>
            </a:r>
            <a:r xmlns:a="http://schemas.openxmlformats.org/drawingml/2006/main">
              <a:rPr lang="vi" sz="100" b="1" dirty="0" smtClean="0">
                <a:solidFill>
                  <a:schemeClr val="tx1"/>
                </a:solidFill>
                <a:latin typeface="+mn-lt"/>
              </a:rPr>
              <a:t> </a:t>
            </a:r>
            <a:r xmlns:a="http://schemas.openxmlformats.org/drawingml/2006/main">
              <a:rPr lang="vi" sz="2000" b="1" dirty="0" smtClean="0">
                <a:solidFill>
                  <a:schemeClr val="tx1"/>
                </a:solidFill>
                <a:latin typeface="+mn-lt"/>
              </a:rPr>
              <a:t>P </a:t>
            </a:r>
            <a:r xmlns:a="http://schemas.openxmlformats.org/drawingml/2006/main">
              <a:rPr lang="vi" sz="2000" b="1" dirty="0">
                <a:solidFill>
                  <a:schemeClr val="tx1"/>
                </a:solidFill>
                <a:latin typeface="+mn-lt"/>
              </a:rPr>
              <a:t>trả lời</a:t>
            </a:r>
            <a:r xmlns:a="http://schemas.openxmlformats.org/drawingml/2006/main">
              <a:rPr lang="vi" sz="2000" dirty="0">
                <a:solidFill>
                  <a:srgbClr val="C00000"/>
                </a:solidFill>
                <a:latin typeface="+mn-lt"/>
              </a:rPr>
              <a:t> </a:t>
            </a:r>
            <a:r xmlns:a="http://schemas.openxmlformats.org/drawingml/2006/main">
              <a:rPr lang="vi" sz="2000" dirty="0">
                <a:solidFill>
                  <a:srgbClr val="000000"/>
                </a:solidFill>
                <a:latin typeface="+mn-lt"/>
              </a:rPr>
              <a:t>(chứa trang web)</a:t>
            </a:r>
          </a:p>
          <a:p>
            <a:r xmlns:a="http://schemas.openxmlformats.org/drawingml/2006/main">
              <a:rPr lang="vi" sz="2000" dirty="0" smtClean="0">
                <a:solidFill>
                  <a:srgbClr val="000000"/>
                </a:solidFill>
                <a:latin typeface="+mn-lt"/>
              </a:rPr>
              <a:t>Tôi</a:t>
            </a:r>
            <a:r xmlns:a="http://schemas.openxmlformats.org/drawingml/2006/main">
              <a:rPr lang="vi" sz="100" dirty="0" smtClean="0">
                <a:solidFill>
                  <a:srgbClr val="000000"/>
                </a:solidFill>
                <a:latin typeface="+mn-lt"/>
              </a:rPr>
              <a:t> Gói dữ liệu </a:t>
            </a:r>
            <a:r xmlns:a="http://schemas.openxmlformats.org/drawingml/2006/main">
              <a:rPr lang="vi" sz="2000" dirty="0" smtClean="0">
                <a:solidFill>
                  <a:srgbClr val="000000"/>
                </a:solidFill>
                <a:latin typeface="+mn-lt"/>
              </a:rPr>
              <a:t>P </a:t>
            </a:r>
            <a:r xmlns:a="http://schemas.openxmlformats.org/drawingml/2006/main">
              <a:rPr lang="vi" sz="2000" dirty="0">
                <a:solidFill>
                  <a:srgbClr val="000000"/>
                </a:solidFill>
                <a:latin typeface="+mn-lt"/>
              </a:rPr>
              <a:t>chứa </a:t>
            </a:r>
            <a:r xmlns:a="http://schemas.openxmlformats.org/drawingml/2006/main">
              <a:rPr lang="vi" sz="2000" dirty="0" smtClean="0">
                <a:solidFill>
                  <a:srgbClr val="000000"/>
                </a:solidFill>
                <a:latin typeface="+mn-lt"/>
              </a:rPr>
              <a:t>H</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a:t>
            </a:r>
            <a:r xmlns:a="http://schemas.openxmlformats.org/drawingml/2006/main">
              <a:rPr lang="vi" sz="100" dirty="0" smtClean="0">
                <a:solidFill>
                  <a:srgbClr val="000000"/>
                </a:solidFill>
                <a:latin typeface="+mn-lt"/>
              </a:rPr>
              <a:t> </a:t>
            </a:r>
            <a:r xmlns:a="http://schemas.openxmlformats.org/drawingml/2006/main">
              <a:rPr lang="vi" sz="2000" dirty="0" smtClean="0">
                <a:solidFill>
                  <a:srgbClr val="000000"/>
                </a:solidFill>
                <a:latin typeface="+mn-lt"/>
              </a:rPr>
              <a:t>Trả lời P </a:t>
            </a:r>
            <a:r xmlns:a="http://schemas.openxmlformats.org/drawingml/2006/main">
              <a:rPr lang="vi" sz="2000" dirty="0">
                <a:solidFill>
                  <a:srgbClr val="000000"/>
                </a:solidFill>
                <a:latin typeface="+mn-lt"/>
              </a:rPr>
              <a:t>được chuyển trở lại </a:t>
            </a:r>
            <a:r xmlns:a="http://schemas.openxmlformats.org/drawingml/2006/main">
              <a:rPr lang="vi" sz="2000" dirty="0" smtClean="0">
                <a:solidFill>
                  <a:srgbClr val="000000"/>
                </a:solidFill>
                <a:latin typeface="+mn-lt"/>
              </a:rPr>
              <a:t>máy khách</a:t>
            </a:r>
          </a:p>
          <a:p>
            <a:r xmlns:a="http://schemas.openxmlformats.org/drawingml/2006/main">
              <a:rPr lang="vi" sz="2000" dirty="0">
                <a:solidFill>
                  <a:srgbClr val="000000"/>
                </a:solidFill>
                <a:latin typeface="+mn-lt"/>
              </a:rPr>
              <a:t>trang web </a:t>
            </a:r>
            <a:r xmlns:a="http://schemas.openxmlformats.org/drawingml/2006/main">
              <a:rPr lang="vi" sz="2000" b="1" dirty="0">
                <a:solidFill>
                  <a:schemeClr val="tx1"/>
                </a:solidFill>
                <a:latin typeface="+mn-lt"/>
              </a:rPr>
              <a:t>cuối cùng (!!!)</a:t>
            </a:r>
            <a:r xmlns:a="http://schemas.openxmlformats.org/drawingml/2006/main">
              <a:rPr lang="vi" sz="2000" dirty="0">
                <a:solidFill>
                  <a:srgbClr val="C00000"/>
                </a:solidFill>
                <a:latin typeface="+mn-lt"/>
              </a:rPr>
              <a:t> </a:t>
            </a:r>
            <a:r xmlns:a="http://schemas.openxmlformats.org/drawingml/2006/main">
              <a:rPr lang="vi" sz="2000" dirty="0" smtClean="0">
                <a:solidFill>
                  <a:srgbClr val="000000"/>
                </a:solidFill>
                <a:latin typeface="+mn-lt"/>
              </a:rPr>
              <a:t>hiển thị</a:t>
            </a:r>
            <a:endParaRPr xmlns:a="http://schemas.openxmlformats.org/drawingml/2006/main" lang="en-US" sz="2000" dirty="0">
              <a:solidFill>
                <a:srgbClr val="000000"/>
              </a:solidFill>
              <a:latin typeface="+mn-lt"/>
            </a:endParaRPr>
          </a:p>
        </p:txBody>
      </p:sp>
      <p:pic>
        <p:nvPicPr>
          <p:cNvPr id="5" name="Picture 4" descr="There are 3 connected internet groups. Group 1. A switch connects to a laptop and a router, runs D H C P. The router connects to group 2. The laptop has a table with bars beside the rows. Each red bar is labeled H T T P. Row 1, H T T P. Bars, red. Row 2, T C P. Bars, green, red. Row 3, I P. Bars, blue, green, red. Row 4, E t h. Bars, black, blue, green, red. Row 5, P h y. Through all the red bars, an arrow points down. There is a google webpage beside the table. Group 2. A router connects to groups 1 and 3. Group 3. A router connects to a server. Web server 64 period 223 period 169 period 105. There is a table with bars beside the rows. Each red bar is labeled H T T P. Row 1, H T T P. Bars, red. Row 2, T C P. Bar, green, red. Row 3, I P. Bars, blue, green, red. Row 4, E t h. Bars, black, blue, green, red. Row 5,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4" y="2381250"/>
            <a:ext cx="3697352" cy="2352860"/>
          </a:xfrm>
          <a:prstGeom prst="rect">
            <a:avLst/>
          </a:prstGeom>
        </p:spPr>
      </p:pic>
    </p:spTree>
    <p:extLst>
      <p:ext uri="{BB962C8B-B14F-4D97-AF65-F5344CB8AC3E}">
        <p14:creationId xmlns:p14="http://schemas.microsoft.com/office/powerpoint/2010/main" val="15860713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xmlns:a="http://schemas.openxmlformats.org/drawingml/2006/main">
              <a:rPr lang="vi" dirty="0"/>
              <a:t>Chương 6: Tóm tắt</a:t>
            </a:r>
          </a:p>
        </p:txBody>
      </p:sp>
      <p:sp>
        <p:nvSpPr>
          <p:cNvPr id="6" name="Text Placeholder 5"/>
          <p:cNvSpPr>
            <a:spLocks noGrp="1"/>
          </p:cNvSpPr>
          <p:nvPr>
            <p:ph type="body" idx="1"/>
          </p:nvPr>
        </p:nvSpPr>
        <p:spPr>
          <a:xfrm>
            <a:off x="457200" y="1600200"/>
            <a:ext cx="8229600" cy="4705350"/>
          </a:xfrm>
        </p:spPr>
        <p:txBody>
          <a:bodyPr/>
          <a:lstStyle/>
          <a:p>
            <a:pPr xmlns:a="http://schemas.openxmlformats.org/drawingml/2006/main">
              <a:defRPr/>
            </a:pPr>
            <a:r xmlns:a="http://schemas.openxmlformats.org/drawingml/2006/main">
              <a:rPr lang="vi" dirty="0"/>
              <a:t>nguyên tắc đằng sau các dịch vụ tầng liên kết dữ liệu:</a:t>
            </a:r>
          </a:p>
          <a:p>
            <a:pPr xmlns:a="http://schemas.openxmlformats.org/drawingml/2006/main" lvl="1">
              <a:defRPr/>
            </a:pPr>
            <a:r xmlns:a="http://schemas.openxmlformats.org/drawingml/2006/main">
              <a:rPr lang="vi" dirty="0"/>
              <a:t>phát hiện lỗi, sửa lỗi</a:t>
            </a:r>
          </a:p>
          <a:p>
            <a:pPr xmlns:a="http://schemas.openxmlformats.org/drawingml/2006/main" lvl="1">
              <a:defRPr/>
            </a:pPr>
            <a:r xmlns:a="http://schemas.openxmlformats.org/drawingml/2006/main">
              <a:rPr lang="vi" dirty="0"/>
              <a:t>chia sẻ một kênh quảng bá: đa truy cập</a:t>
            </a:r>
          </a:p>
          <a:p>
            <a:pPr xmlns:a="http://schemas.openxmlformats.org/drawingml/2006/main" lvl="1">
              <a:defRPr/>
            </a:pPr>
            <a:r xmlns:a="http://schemas.openxmlformats.org/drawingml/2006/main">
              <a:rPr lang="vi" dirty="0"/>
              <a:t>địa chỉ lớp liên kết</a:t>
            </a:r>
          </a:p>
          <a:p>
            <a:pPr xmlns:a="http://schemas.openxmlformats.org/drawingml/2006/main">
              <a:defRPr/>
            </a:pPr>
            <a:r xmlns:a="http://schemas.openxmlformats.org/drawingml/2006/main">
              <a:rPr lang="vi" dirty="0"/>
              <a:t>khởi tạo và triển khai các công nghệ lớp liên kết khác nhau</a:t>
            </a:r>
          </a:p>
          <a:p>
            <a:pPr xmlns:a="http://schemas.openxmlformats.org/drawingml/2006/main" lvl="1">
              <a:defRPr/>
            </a:pPr>
            <a:r xmlns:a="http://schemas.openxmlformats.org/drawingml/2006/main">
              <a:rPr lang="vi" dirty="0"/>
              <a:t>Ethernet</a:t>
            </a:r>
          </a:p>
          <a:p>
            <a:pPr xmlns:a="http://schemas.openxmlformats.org/drawingml/2006/main" lvl="1">
              <a:defRPr/>
            </a:pPr>
            <a:r xmlns:a="http://schemas.openxmlformats.org/drawingml/2006/main">
              <a:rPr lang="vi" dirty="0"/>
              <a:t>chuyển mạng </a:t>
            </a:r>
            <a:r xmlns:a="http://schemas.openxmlformats.org/drawingml/2006/main">
              <a:rPr lang="vi" dirty="0" smtClean="0"/>
              <a:t>LAN </a:t>
            </a:r>
            <a:r xmlns:a="http://schemas.openxmlformats.org/drawingml/2006/main">
              <a:rPr lang="vi" dirty="0"/>
              <a:t>, </a:t>
            </a:r>
            <a:r xmlns:a="http://schemas.openxmlformats.org/drawingml/2006/main">
              <a:rPr lang="vi" dirty="0" smtClean="0"/>
              <a:t>V</a:t>
            </a:r>
            <a:r xmlns:a="http://schemas.openxmlformats.org/drawingml/2006/main">
              <a:rPr lang="vi" sz="100" dirty="0" smtClean="0"/>
              <a:t> </a:t>
            </a:r>
            <a:r xmlns:a="http://schemas.openxmlformats.org/drawingml/2006/main">
              <a:rPr lang="vi" dirty="0" smtClean="0"/>
              <a:t>mạng LAN</a:t>
            </a:r>
            <a:endParaRPr xmlns:a="http://schemas.openxmlformats.org/drawingml/2006/main" lang="en-US" dirty="0"/>
          </a:p>
          <a:p>
            <a:pPr xmlns:a="http://schemas.openxmlformats.org/drawingml/2006/main" lvl="1">
              <a:defRPr/>
            </a:pPr>
            <a:r xmlns:a="http://schemas.openxmlformats.org/drawingml/2006/main">
              <a:rPr lang="vi" dirty="0"/>
              <a:t>mạng ảo hóa dưới dạng lớp liên kết: </a:t>
            </a:r>
            <a:r xmlns:a="http://schemas.openxmlformats.org/drawingml/2006/main">
              <a:rPr lang="vi" dirty="0" smtClean="0"/>
              <a:t>M</a:t>
            </a:r>
            <a:r xmlns:a="http://schemas.openxmlformats.org/drawingml/2006/main">
              <a:rPr lang="vi" sz="100" dirty="0" smtClean="0"/>
              <a:t>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L</a:t>
            </a:r>
            <a:r xmlns:a="http://schemas.openxmlformats.org/drawingml/2006/main">
              <a:rPr lang="vi" sz="100" dirty="0" smtClean="0"/>
              <a:t> </a:t>
            </a:r>
            <a:r xmlns:a="http://schemas.openxmlformats.org/drawingml/2006/main">
              <a:rPr lang="vi" dirty="0" smtClean="0"/>
              <a:t>S</a:t>
            </a:r>
            <a:endParaRPr xmlns:a="http://schemas.openxmlformats.org/drawingml/2006/main" lang="en-US" dirty="0"/>
          </a:p>
          <a:p>
            <a:pPr xmlns:a="http://schemas.openxmlformats.org/drawingml/2006/main">
              <a:defRPr/>
            </a:pPr>
            <a:r xmlns:a="http://schemas.openxmlformats.org/drawingml/2006/main">
              <a:rPr lang="vi" dirty="0"/>
              <a:t>tổng hợp: một ngày trong cuộc sống của một </a:t>
            </a:r>
            <a:r xmlns:a="http://schemas.openxmlformats.org/drawingml/2006/main">
              <a:rPr lang="vi" dirty="0" smtClean="0"/>
              <a:t>yêu cầu web</a:t>
            </a:r>
            <a:endParaRPr xmlns:a="http://schemas.openxmlformats.org/drawingml/2006/main" lang="en-US" dirty="0"/>
          </a:p>
        </p:txBody>
      </p:sp>
    </p:spTree>
    <p:extLst>
      <p:ext uri="{BB962C8B-B14F-4D97-AF65-F5344CB8AC3E}">
        <p14:creationId xmlns:p14="http://schemas.microsoft.com/office/powerpoint/2010/main" val="17014548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Chương 6: </a:t>
            </a:r>
            <a:r xmlns:a="http://schemas.openxmlformats.org/drawingml/2006/main">
              <a:rPr lang="vi" dirty="0" smtClean="0"/>
              <a:t>Hãy </a:t>
            </a:r>
            <a:r xmlns:a="http://schemas.openxmlformats.org/drawingml/2006/main">
              <a:rPr lang="vi" dirty="0"/>
              <a:t>Hít Thở</a:t>
            </a:r>
          </a:p>
        </p:txBody>
      </p:sp>
      <p:sp>
        <p:nvSpPr>
          <p:cNvPr id="3" name="Text Placeholder 2"/>
          <p:cNvSpPr>
            <a:spLocks noGrp="1"/>
          </p:cNvSpPr>
          <p:nvPr>
            <p:ph type="body" idx="1"/>
          </p:nvPr>
        </p:nvSpPr>
        <p:spPr/>
        <p:txBody>
          <a:bodyPr/>
          <a:lstStyle/>
          <a:p>
            <a:pPr xmlns:a="http://schemas.openxmlformats.org/drawingml/2006/main">
              <a:defRPr/>
            </a:pPr>
            <a:r xmlns:a="http://schemas.openxmlformats.org/drawingml/2006/main">
              <a:rPr lang="vi" dirty="0"/>
              <a:t>hành trình xuống ngăn xếp giao thức </a:t>
            </a:r>
            <a:r xmlns:a="http://schemas.openxmlformats.org/drawingml/2006/main">
              <a:rPr lang="vi" b="1" dirty="0">
                <a:solidFill>
                  <a:schemeClr val="tx1"/>
                </a:solidFill>
              </a:rPr>
              <a:t>hoàn tất</a:t>
            </a:r>
            <a:r xmlns:a="http://schemas.openxmlformats.org/drawingml/2006/main">
              <a:rPr lang="vi" dirty="0">
                <a:solidFill>
                  <a:srgbClr val="C00000"/>
                </a:solidFill>
              </a:rPr>
              <a:t> </a:t>
            </a:r>
            <a:r xmlns:a="http://schemas.openxmlformats.org/drawingml/2006/main">
              <a:rPr lang="vi" dirty="0"/>
              <a:t>(trừ </a:t>
            </a:r>
            <a:r xmlns:a="http://schemas.openxmlformats.org/drawingml/2006/main">
              <a:rPr lang="vi" dirty="0" smtClean="0"/>
              <a:t>P</a:t>
            </a:r>
            <a:r xmlns:a="http://schemas.openxmlformats.org/drawingml/2006/main">
              <a:rPr lang="vi" sz="100" dirty="0" smtClean="0"/>
              <a:t> </a:t>
            </a:r>
            <a:r xmlns:a="http://schemas.openxmlformats.org/drawingml/2006/main">
              <a:rPr lang="vi" dirty="0" smtClean="0"/>
              <a:t>h</a:t>
            </a:r>
            <a:r xmlns:a="http://schemas.openxmlformats.org/drawingml/2006/main">
              <a:rPr lang="vi" sz="100" dirty="0" smtClean="0"/>
              <a:t> </a:t>
            </a:r>
            <a:r xmlns:a="http://schemas.openxmlformats.org/drawingml/2006/main">
              <a:rPr lang="vi" dirty="0" smtClean="0"/>
              <a:t>Y </a:t>
            </a:r>
            <a:r xmlns:a="http://schemas.openxmlformats.org/drawingml/2006/main">
              <a:rPr lang="vi" dirty="0"/>
              <a:t>)</a:t>
            </a:r>
          </a:p>
          <a:p>
            <a:pPr xmlns:a="http://schemas.openxmlformats.org/drawingml/2006/main">
              <a:defRPr/>
            </a:pPr>
            <a:r xmlns:a="http://schemas.openxmlformats.org/drawingml/2006/main">
              <a:rPr lang="vi" dirty="0"/>
              <a:t>hiểu biết vững chắc về các nguyên tắc mạng, thực hành</a:t>
            </a:r>
          </a:p>
          <a:p>
            <a:pPr xmlns:a="http://schemas.openxmlformats.org/drawingml/2006/main">
              <a:defRPr/>
            </a:pPr>
            <a:r xmlns:a="http://schemas.openxmlformats.org/drawingml/2006/main">
              <a:rPr lang="vi" dirty="0"/>
              <a:t>….. có thể dừng ở đây …. nhưng </a:t>
            </a:r>
            <a:r xmlns:a="http://schemas.openxmlformats.org/drawingml/2006/main">
              <a:rPr lang="vi" b="1" dirty="0">
                <a:solidFill>
                  <a:schemeClr val="tx1"/>
                </a:solidFill>
              </a:rPr>
              <a:t>rất nhiều</a:t>
            </a:r>
            <a:r xmlns:a="http://schemas.openxmlformats.org/drawingml/2006/main">
              <a:rPr lang="vi" i="1" dirty="0">
                <a:solidFill>
                  <a:srgbClr val="FF0000"/>
                </a:solidFill>
              </a:rPr>
              <a:t> </a:t>
            </a:r>
            <a:r xmlns:a="http://schemas.openxmlformats.org/drawingml/2006/main">
              <a:rPr lang="vi" dirty="0"/>
              <a:t>chủ đề thú vị!</a:t>
            </a:r>
          </a:p>
          <a:p>
            <a:pPr xmlns:a="http://schemas.openxmlformats.org/drawingml/2006/main" lvl="1">
              <a:defRPr/>
            </a:pPr>
            <a:r xmlns:a="http://schemas.openxmlformats.org/drawingml/2006/main">
              <a:rPr lang="vi" dirty="0"/>
              <a:t>không dây</a:t>
            </a:r>
          </a:p>
          <a:p>
            <a:pPr xmlns:a="http://schemas.openxmlformats.org/drawingml/2006/main" lvl="1">
              <a:defRPr/>
            </a:pPr>
            <a:r xmlns:a="http://schemas.openxmlformats.org/drawingml/2006/main">
              <a:rPr lang="vi" dirty="0"/>
              <a:t>đa phương tiện</a:t>
            </a:r>
          </a:p>
          <a:p>
            <a:pPr xmlns:a="http://schemas.openxmlformats.org/drawingml/2006/main" lvl="1">
              <a:defRPr/>
            </a:pPr>
            <a:r xmlns:a="http://schemas.openxmlformats.org/drawingml/2006/main">
              <a:rPr lang="vi" dirty="0" smtClean="0"/>
              <a:t>Bảo vệ</a:t>
            </a:r>
            <a:endParaRPr xmlns:a="http://schemas.openxmlformats.org/drawingml/2006/main" lang="en-US" dirty="0"/>
          </a:p>
        </p:txBody>
      </p:sp>
    </p:spTree>
    <p:extLst>
      <p:ext uri="{BB962C8B-B14F-4D97-AF65-F5344CB8AC3E}">
        <p14:creationId xmlns:p14="http://schemas.microsoft.com/office/powerpoint/2010/main" val="34824497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solidFill>
                  <a:schemeClr val="lt2"/>
                </a:solidFill>
              </a:rPr>
              <a:t>bản quyền</a:t>
            </a:r>
            <a:endParaRPr xmlns:a="http://schemas.openxmlformats.org/drawingml/2006/main"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10856</TotalTime>
  <Words>5721</Words>
  <Application>Microsoft Office PowerPoint</Application>
  <PresentationFormat>On-screen Show (4:3)</PresentationFormat>
  <Paragraphs>696</Paragraphs>
  <Slides>99</Slides>
  <Notes>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09" baseType="lpstr">
      <vt:lpstr>Arial</vt:lpstr>
      <vt:lpstr>Gill Sans MT</vt:lpstr>
      <vt:lpstr>MS Mincho</vt:lpstr>
      <vt:lpstr>Noto Sans Symbols</vt:lpstr>
      <vt:lpstr>Times New Roman</vt:lpstr>
      <vt:lpstr>Verdana</vt:lpstr>
      <vt:lpstr>Wingdings</vt:lpstr>
      <vt:lpstr>508 Lecture</vt:lpstr>
      <vt:lpstr>1_508 Lecture</vt:lpstr>
      <vt:lpstr>Equation</vt:lpstr>
      <vt:lpstr>Computer Networking: A Top Down Approach</vt:lpstr>
      <vt:lpstr>Link Layer and LANs</vt:lpstr>
      <vt:lpstr>Learning Objectives (1 of 9)</vt:lpstr>
      <vt:lpstr>Link Layer: Introduction</vt:lpstr>
      <vt:lpstr>Link Layer: Context</vt:lpstr>
      <vt:lpstr>Link Layer Services (1 of 2)</vt:lpstr>
      <vt:lpstr>Link Layer Services (2 of 2)</vt:lpstr>
      <vt:lpstr>Where is the Link Layer Implemented?</vt:lpstr>
      <vt:lpstr>Adaptors Communicating</vt:lpstr>
      <vt:lpstr>Learning Objectives (2 of 9)</vt:lpstr>
      <vt:lpstr>Error Detection</vt:lpstr>
      <vt:lpstr>Parity Checking</vt:lpstr>
      <vt:lpstr>Internet Checksum (Review)</vt:lpstr>
      <vt:lpstr>Cyclic Redundancy Check</vt:lpstr>
      <vt:lpstr>C R C Example</vt:lpstr>
      <vt:lpstr>Learning Objectives (3 of 9)</vt:lpstr>
      <vt:lpstr>Multiple Access Links, Protocols</vt:lpstr>
      <vt:lpstr>Multiple Access Protocols</vt:lpstr>
      <vt:lpstr>An Ideal Multiple Access Protocol</vt:lpstr>
      <vt:lpstr>M A C Protocols: Taxonomy</vt:lpstr>
      <vt:lpstr>Channel Partitioning MAC Protocols: T D M A</vt:lpstr>
      <vt:lpstr>Channel Partitioning MAC Protocols: F D M A</vt:lpstr>
      <vt:lpstr>Random Access Protocols</vt:lpstr>
      <vt:lpstr>Slotted A L O H A (1 of 2)</vt:lpstr>
      <vt:lpstr>Slotted A L O H A (2 of 2)</vt:lpstr>
      <vt:lpstr>Slotted A L O H A: Efficiency (1 of 2)</vt:lpstr>
      <vt:lpstr>Slotted A L O H A: Efficiency (2 of 2)</vt:lpstr>
      <vt:lpstr>Pure (Unslotted) A L O H A</vt:lpstr>
      <vt:lpstr>Pure A L O H A Efficiency</vt:lpstr>
      <vt:lpstr>C S M A (Carrier Sense Multiple Access)</vt:lpstr>
      <vt:lpstr>C S M A Collisions</vt:lpstr>
      <vt:lpstr>C S M A/C D (Collision Detection) (1 of 2)</vt:lpstr>
      <vt:lpstr>C S M A/C D (Collision Detection) (2 of 2)</vt:lpstr>
      <vt:lpstr>Ethernet C S M A/C D Algorithm</vt:lpstr>
      <vt:lpstr>C S M A/C D Efficiency</vt:lpstr>
      <vt:lpstr>“Taking Turns” MAC Protocols (1 of 3)</vt:lpstr>
      <vt:lpstr>“Taking Turns” MAC Protocols (2 of 3)</vt:lpstr>
      <vt:lpstr>“Taking Turns” MAC Protocols (3 of 3)</vt:lpstr>
      <vt:lpstr>Cable Access Network (1 of 2)</vt:lpstr>
      <vt:lpstr>Cable Access Network (2 of 2)</vt:lpstr>
      <vt:lpstr>Summary of MAC Protocols</vt:lpstr>
      <vt:lpstr>Learning Objectives (4 of 9)</vt:lpstr>
      <vt:lpstr>MAC Addresses and A R P</vt:lpstr>
      <vt:lpstr>LAN Addresses and A R P</vt:lpstr>
      <vt:lpstr>LAN Addresses</vt:lpstr>
      <vt:lpstr>A R P: Address Resolution Protocol</vt:lpstr>
      <vt:lpstr>A R P Protocol: Same LAN (1 of 2)</vt:lpstr>
      <vt:lpstr>A R P Protocol: Same LAN (2 of 2)</vt:lpstr>
      <vt:lpstr>Addressing: Routing to Another LAN (1 of 5)</vt:lpstr>
      <vt:lpstr>Addressing: Routing to Another LAN (2 of 5)</vt:lpstr>
      <vt:lpstr>Addressing: Routing to Another LAN (3 of 5)</vt:lpstr>
      <vt:lpstr>Addressing: Routing to Another LAN (4 of 5)</vt:lpstr>
      <vt:lpstr>Addressing: Routing to Another LAN (5 of 5)</vt:lpstr>
      <vt:lpstr>Learning Objectives (5 of 9)</vt:lpstr>
      <vt:lpstr>Ethernet</vt:lpstr>
      <vt:lpstr>Ethernet: Physical Topology</vt:lpstr>
      <vt:lpstr>Ethernet Frame Structure (1 of 2)</vt:lpstr>
      <vt:lpstr>Ethernet Frame Structure (2 of 2)</vt:lpstr>
      <vt:lpstr>Ethernet: Unreliable, Connectionless</vt:lpstr>
      <vt:lpstr>802.3 Ethernet Standards: Link &amp; Physical Layers</vt:lpstr>
      <vt:lpstr>Learning Objectives (6 of 9)</vt:lpstr>
      <vt:lpstr>Ethernet Switch</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Institutional Network</vt:lpstr>
      <vt:lpstr>Switches vs. Routers</vt:lpstr>
      <vt:lpstr>V LANs: Motivation</vt:lpstr>
      <vt:lpstr>V LANs</vt:lpstr>
      <vt:lpstr>Port-Based V LAN</vt:lpstr>
      <vt:lpstr>V LANS Spanning Multiple Switches</vt:lpstr>
      <vt:lpstr>802.1Q V LAN Frame Format</vt:lpstr>
      <vt:lpstr>Learning Objectives (7 of 9)</vt:lpstr>
      <vt:lpstr>Multiprotocol Label Switching (M P L S)</vt:lpstr>
      <vt:lpstr>M P L S Capable Routers</vt:lpstr>
      <vt:lpstr>M P L S Versus I P Paths (1 of 2)</vt:lpstr>
      <vt:lpstr>M P L S Versus I P Paths (2 of 2)</vt:lpstr>
      <vt:lpstr>M P L S Signaling</vt:lpstr>
      <vt:lpstr>M P L S Forwarding Tables</vt:lpstr>
      <vt:lpstr>Learning Objectives (8 of 9)</vt:lpstr>
      <vt:lpstr>Data Center Networks (1 of 3)</vt:lpstr>
      <vt:lpstr>Data Center Networks (2 of 3)</vt:lpstr>
      <vt:lpstr>Data Center Networks (3 of 3)</vt:lpstr>
      <vt:lpstr>Learning Objectives (9 of 9)</vt:lpstr>
      <vt:lpstr>Synthesis: A Day in the Life of a Web Request</vt:lpstr>
      <vt:lpstr>A Day in the Life: Scenario</vt:lpstr>
      <vt:lpstr>A Day in the Life… Connecting to the Internet (1 of 3)</vt:lpstr>
      <vt:lpstr>A Day in the Life… Connecting to the Internet (2 of 3)</vt:lpstr>
      <vt:lpstr>A Day in the Life… Connecting to the Internet (3 of 3)</vt:lpstr>
      <vt:lpstr>A Day in the Life… Using D N S</vt:lpstr>
      <vt:lpstr>A Day in the Life…T C P Connection Carrying H T T P</vt:lpstr>
      <vt:lpstr>A Day in the Life… H T T P Request/Reply</vt:lpstr>
      <vt:lpstr>Chapter 6: Summary</vt:lpstr>
      <vt:lpstr>Chapter 6: Let’s Take a Breath</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Windows User</cp:lastModifiedBy>
  <cp:revision>1256</cp:revision>
  <dcterms:modified xsi:type="dcterms:W3CDTF">2018-04-17T11:40:13Z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